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4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28" y="2143759"/>
            <a:ext cx="3839845" cy="397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46963" y="2143759"/>
            <a:ext cx="4099559" cy="4075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266" y="1221739"/>
            <a:ext cx="6070867" cy="542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50613" y="1475759"/>
            <a:ext cx="6527800" cy="355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gosgi-cro@mail.ru" TargetMode="External"/><Relationship Id="rId2" Type="http://schemas.openxmlformats.org/officeDocument/2006/relationships/hyperlink" Target="mailto:mo_gsgu_devedudep@mosreg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rcpomo@ggtu.ru" TargetMode="External"/><Relationship Id="rId5" Type="http://schemas.openxmlformats.org/officeDocument/2006/relationships/hyperlink" Target="mailto:pk@ggtu.ru" TargetMode="External"/><Relationship Id="rId4" Type="http://schemas.openxmlformats.org/officeDocument/2006/relationships/hyperlink" Target="mailto:mo_gsgu_admission@mosreg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5232" y="3225798"/>
            <a:ext cx="8359775" cy="827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150" dirty="0"/>
              <a:t>Заключение</a:t>
            </a:r>
            <a:r>
              <a:rPr sz="3150" b="0" spc="105" dirty="0">
                <a:latin typeface="Times New Roman"/>
                <a:cs typeface="Times New Roman"/>
              </a:rPr>
              <a:t> </a:t>
            </a:r>
            <a:r>
              <a:rPr sz="3150" dirty="0"/>
              <a:t>целевых</a:t>
            </a:r>
            <a:r>
              <a:rPr sz="3150" b="0" spc="110" dirty="0">
                <a:latin typeface="Times New Roman"/>
                <a:cs typeface="Times New Roman"/>
              </a:rPr>
              <a:t> </a:t>
            </a:r>
            <a:r>
              <a:rPr sz="3150" spc="-10" dirty="0"/>
              <a:t>договоров</a:t>
            </a:r>
            <a:endParaRPr sz="3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(Постановление</a:t>
            </a:r>
            <a:r>
              <a:rPr b="0" spc="114" dirty="0">
                <a:latin typeface="Times New Roman"/>
                <a:cs typeface="Times New Roman"/>
              </a:rPr>
              <a:t> </a:t>
            </a:r>
            <a:r>
              <a:rPr dirty="0"/>
              <a:t>Правительства</a:t>
            </a:r>
            <a:r>
              <a:rPr b="0" spc="130" dirty="0">
                <a:latin typeface="Times New Roman"/>
                <a:cs typeface="Times New Roman"/>
              </a:rPr>
              <a:t> </a:t>
            </a:r>
            <a:r>
              <a:rPr dirty="0"/>
              <a:t>РФ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dirty="0"/>
              <a:t>№</a:t>
            </a:r>
            <a:r>
              <a:rPr b="0" spc="85" dirty="0">
                <a:latin typeface="Times New Roman"/>
                <a:cs typeface="Times New Roman"/>
              </a:rPr>
              <a:t> </a:t>
            </a:r>
            <a:r>
              <a:rPr dirty="0"/>
              <a:t>555</a:t>
            </a:r>
            <a:r>
              <a:rPr b="0" spc="70" dirty="0">
                <a:latin typeface="Times New Roman"/>
                <a:cs typeface="Times New Roman"/>
              </a:rPr>
              <a:t> </a:t>
            </a:r>
            <a:r>
              <a:rPr dirty="0"/>
              <a:t>от</a:t>
            </a:r>
            <a:r>
              <a:rPr b="0" spc="80" dirty="0">
                <a:latin typeface="Times New Roman"/>
                <a:cs typeface="Times New Roman"/>
              </a:rPr>
              <a:t> </a:t>
            </a:r>
            <a:r>
              <a:rPr dirty="0"/>
              <a:t>27.04.2024</a:t>
            </a:r>
            <a:r>
              <a:rPr b="0" spc="90" dirty="0">
                <a:latin typeface="Times New Roman"/>
                <a:cs typeface="Times New Roman"/>
              </a:rPr>
              <a:t> </a:t>
            </a:r>
            <a:r>
              <a:rPr spc="-25" dirty="0"/>
              <a:t>г.)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9921" y="2388107"/>
            <a:ext cx="9865360" cy="2179320"/>
            <a:chOff x="319921" y="2388107"/>
            <a:chExt cx="9865360" cy="2179320"/>
          </a:xfrm>
        </p:grpSpPr>
        <p:sp>
          <p:nvSpPr>
            <p:cNvPr id="3" name="object 3"/>
            <p:cNvSpPr/>
            <p:nvPr/>
          </p:nvSpPr>
          <p:spPr>
            <a:xfrm>
              <a:off x="319921" y="2388107"/>
              <a:ext cx="9865360" cy="1838325"/>
            </a:xfrm>
            <a:custGeom>
              <a:avLst/>
              <a:gdLst/>
              <a:ahLst/>
              <a:cxnLst/>
              <a:rect l="l" t="t" r="r" b="b"/>
              <a:pathLst>
                <a:path w="9865360" h="1838325">
                  <a:moveTo>
                    <a:pt x="9864848" y="1531619"/>
                  </a:moveTo>
                  <a:lnTo>
                    <a:pt x="9864848" y="306323"/>
                  </a:lnTo>
                  <a:lnTo>
                    <a:pt x="9860839" y="256640"/>
                  </a:lnTo>
                  <a:lnTo>
                    <a:pt x="9849230" y="209507"/>
                  </a:lnTo>
                  <a:lnTo>
                    <a:pt x="9830654" y="165556"/>
                  </a:lnTo>
                  <a:lnTo>
                    <a:pt x="9805741" y="125419"/>
                  </a:lnTo>
                  <a:lnTo>
                    <a:pt x="9775123" y="89725"/>
                  </a:lnTo>
                  <a:lnTo>
                    <a:pt x="9739429" y="59106"/>
                  </a:lnTo>
                  <a:lnTo>
                    <a:pt x="9699292" y="34193"/>
                  </a:lnTo>
                  <a:lnTo>
                    <a:pt x="9655341" y="15617"/>
                  </a:lnTo>
                  <a:lnTo>
                    <a:pt x="9608208" y="4009"/>
                  </a:lnTo>
                  <a:lnTo>
                    <a:pt x="9558524" y="0"/>
                  </a:lnTo>
                  <a:lnTo>
                    <a:pt x="306323" y="0"/>
                  </a:lnTo>
                  <a:lnTo>
                    <a:pt x="256640" y="4009"/>
                  </a:lnTo>
                  <a:lnTo>
                    <a:pt x="209507" y="15617"/>
                  </a:lnTo>
                  <a:lnTo>
                    <a:pt x="165556" y="34193"/>
                  </a:lnTo>
                  <a:lnTo>
                    <a:pt x="125419" y="59106"/>
                  </a:lnTo>
                  <a:lnTo>
                    <a:pt x="89725" y="89725"/>
                  </a:lnTo>
                  <a:lnTo>
                    <a:pt x="59106" y="125419"/>
                  </a:lnTo>
                  <a:lnTo>
                    <a:pt x="34193" y="165556"/>
                  </a:lnTo>
                  <a:lnTo>
                    <a:pt x="15617" y="209507"/>
                  </a:lnTo>
                  <a:lnTo>
                    <a:pt x="4009" y="256640"/>
                  </a:lnTo>
                  <a:lnTo>
                    <a:pt x="0" y="306323"/>
                  </a:lnTo>
                  <a:lnTo>
                    <a:pt x="0" y="1531619"/>
                  </a:lnTo>
                  <a:lnTo>
                    <a:pt x="4009" y="1581303"/>
                  </a:lnTo>
                  <a:lnTo>
                    <a:pt x="15617" y="1628436"/>
                  </a:lnTo>
                  <a:lnTo>
                    <a:pt x="34193" y="1672387"/>
                  </a:lnTo>
                  <a:lnTo>
                    <a:pt x="59106" y="1712524"/>
                  </a:lnTo>
                  <a:lnTo>
                    <a:pt x="89725" y="1748218"/>
                  </a:lnTo>
                  <a:lnTo>
                    <a:pt x="125419" y="1778837"/>
                  </a:lnTo>
                  <a:lnTo>
                    <a:pt x="165556" y="1803749"/>
                  </a:lnTo>
                  <a:lnTo>
                    <a:pt x="209507" y="1822326"/>
                  </a:lnTo>
                  <a:lnTo>
                    <a:pt x="256640" y="1833934"/>
                  </a:lnTo>
                  <a:lnTo>
                    <a:pt x="306323" y="1837943"/>
                  </a:lnTo>
                  <a:lnTo>
                    <a:pt x="9558524" y="1837943"/>
                  </a:lnTo>
                  <a:lnTo>
                    <a:pt x="9608208" y="1833934"/>
                  </a:lnTo>
                  <a:lnTo>
                    <a:pt x="9655341" y="1822326"/>
                  </a:lnTo>
                  <a:lnTo>
                    <a:pt x="9699292" y="1803749"/>
                  </a:lnTo>
                  <a:lnTo>
                    <a:pt x="9739429" y="1778837"/>
                  </a:lnTo>
                  <a:lnTo>
                    <a:pt x="9775123" y="1748218"/>
                  </a:lnTo>
                  <a:lnTo>
                    <a:pt x="9805741" y="1712524"/>
                  </a:lnTo>
                  <a:lnTo>
                    <a:pt x="9830654" y="1672387"/>
                  </a:lnTo>
                  <a:lnTo>
                    <a:pt x="9849230" y="1628436"/>
                  </a:lnTo>
                  <a:lnTo>
                    <a:pt x="9860839" y="1581303"/>
                  </a:lnTo>
                  <a:lnTo>
                    <a:pt x="9864848" y="153161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73573" y="4059935"/>
              <a:ext cx="2303145" cy="508000"/>
            </a:xfrm>
            <a:custGeom>
              <a:avLst/>
              <a:gdLst/>
              <a:ahLst/>
              <a:cxnLst/>
              <a:rect l="l" t="t" r="r" b="b"/>
              <a:pathLst>
                <a:path w="2303145" h="508000">
                  <a:moveTo>
                    <a:pt x="2302763" y="422147"/>
                  </a:moveTo>
                  <a:lnTo>
                    <a:pt x="2302763" y="83819"/>
                  </a:lnTo>
                  <a:lnTo>
                    <a:pt x="2296072" y="51434"/>
                  </a:lnTo>
                  <a:lnTo>
                    <a:pt x="2277808" y="24764"/>
                  </a:lnTo>
                  <a:lnTo>
                    <a:pt x="2250686" y="6667"/>
                  </a:lnTo>
                  <a:lnTo>
                    <a:pt x="2217419" y="0"/>
                  </a:lnTo>
                  <a:lnTo>
                    <a:pt x="85343" y="0"/>
                  </a:lnTo>
                  <a:lnTo>
                    <a:pt x="52077" y="6667"/>
                  </a:lnTo>
                  <a:lnTo>
                    <a:pt x="24955" y="24764"/>
                  </a:lnTo>
                  <a:lnTo>
                    <a:pt x="6691" y="51434"/>
                  </a:lnTo>
                  <a:lnTo>
                    <a:pt x="0" y="83819"/>
                  </a:lnTo>
                  <a:lnTo>
                    <a:pt x="0" y="422147"/>
                  </a:lnTo>
                  <a:lnTo>
                    <a:pt x="6691" y="455414"/>
                  </a:lnTo>
                  <a:lnTo>
                    <a:pt x="24955" y="482536"/>
                  </a:lnTo>
                  <a:lnTo>
                    <a:pt x="52077" y="500800"/>
                  </a:lnTo>
                  <a:lnTo>
                    <a:pt x="85343" y="507491"/>
                  </a:lnTo>
                  <a:lnTo>
                    <a:pt x="2217419" y="507491"/>
                  </a:lnTo>
                  <a:lnTo>
                    <a:pt x="2250686" y="500800"/>
                  </a:lnTo>
                  <a:lnTo>
                    <a:pt x="2277808" y="482536"/>
                  </a:lnTo>
                  <a:lnTo>
                    <a:pt x="2296072" y="455414"/>
                  </a:lnTo>
                  <a:lnTo>
                    <a:pt x="2302763" y="422147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19921" y="4992623"/>
            <a:ext cx="9865360" cy="1478280"/>
          </a:xfrm>
          <a:custGeom>
            <a:avLst/>
            <a:gdLst/>
            <a:ahLst/>
            <a:cxnLst/>
            <a:rect l="l" t="t" r="r" b="b"/>
            <a:pathLst>
              <a:path w="9865360" h="1478279">
                <a:moveTo>
                  <a:pt x="9864848" y="1231391"/>
                </a:moveTo>
                <a:lnTo>
                  <a:pt x="9864848" y="246887"/>
                </a:lnTo>
                <a:lnTo>
                  <a:pt x="9859865" y="197337"/>
                </a:lnTo>
                <a:lnTo>
                  <a:pt x="9845560" y="151090"/>
                </a:lnTo>
                <a:lnTo>
                  <a:pt x="9822897" y="109165"/>
                </a:lnTo>
                <a:lnTo>
                  <a:pt x="9792839" y="72580"/>
                </a:lnTo>
                <a:lnTo>
                  <a:pt x="9756353" y="42353"/>
                </a:lnTo>
                <a:lnTo>
                  <a:pt x="9714401" y="19502"/>
                </a:lnTo>
                <a:lnTo>
                  <a:pt x="9667949" y="5045"/>
                </a:lnTo>
                <a:lnTo>
                  <a:pt x="9617960" y="0"/>
                </a:lnTo>
                <a:lnTo>
                  <a:pt x="246887" y="0"/>
                </a:lnTo>
                <a:lnTo>
                  <a:pt x="196899" y="5045"/>
                </a:lnTo>
                <a:lnTo>
                  <a:pt x="150447" y="19502"/>
                </a:lnTo>
                <a:lnTo>
                  <a:pt x="108495" y="42353"/>
                </a:lnTo>
                <a:lnTo>
                  <a:pt x="72008" y="72580"/>
                </a:lnTo>
                <a:lnTo>
                  <a:pt x="41951" y="109165"/>
                </a:lnTo>
                <a:lnTo>
                  <a:pt x="19288" y="151090"/>
                </a:lnTo>
                <a:lnTo>
                  <a:pt x="4982" y="197337"/>
                </a:lnTo>
                <a:lnTo>
                  <a:pt x="0" y="246887"/>
                </a:lnTo>
                <a:lnTo>
                  <a:pt x="0" y="1231391"/>
                </a:lnTo>
                <a:lnTo>
                  <a:pt x="4982" y="1280942"/>
                </a:lnTo>
                <a:lnTo>
                  <a:pt x="19288" y="1327189"/>
                </a:lnTo>
                <a:lnTo>
                  <a:pt x="41951" y="1369114"/>
                </a:lnTo>
                <a:lnTo>
                  <a:pt x="72008" y="1405699"/>
                </a:lnTo>
                <a:lnTo>
                  <a:pt x="108495" y="1435926"/>
                </a:lnTo>
                <a:lnTo>
                  <a:pt x="150447" y="1458777"/>
                </a:lnTo>
                <a:lnTo>
                  <a:pt x="196899" y="1473234"/>
                </a:lnTo>
                <a:lnTo>
                  <a:pt x="246887" y="1478279"/>
                </a:lnTo>
                <a:lnTo>
                  <a:pt x="9617960" y="1478279"/>
                </a:lnTo>
                <a:lnTo>
                  <a:pt x="9667949" y="1473234"/>
                </a:lnTo>
                <a:lnTo>
                  <a:pt x="9714401" y="1458777"/>
                </a:lnTo>
                <a:lnTo>
                  <a:pt x="9756353" y="1435926"/>
                </a:lnTo>
                <a:lnTo>
                  <a:pt x="9792839" y="1405699"/>
                </a:lnTo>
                <a:lnTo>
                  <a:pt x="9822897" y="1369114"/>
                </a:lnTo>
                <a:lnTo>
                  <a:pt x="9845560" y="1327189"/>
                </a:lnTo>
                <a:lnTo>
                  <a:pt x="9859865" y="1280942"/>
                </a:lnTo>
                <a:lnTo>
                  <a:pt x="9864848" y="12313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300" y="827632"/>
            <a:ext cx="9785350" cy="555752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  <a:p>
            <a:pPr marL="78105">
              <a:lnSpc>
                <a:spcPct val="100000"/>
              </a:lnSpc>
              <a:spcBef>
                <a:spcPts val="590"/>
              </a:spcBef>
            </a:pPr>
            <a:r>
              <a:rPr sz="1550" dirty="0">
                <a:latin typeface="Tahoma"/>
                <a:cs typeface="Tahoma"/>
              </a:rPr>
              <a:t>Состоит</a:t>
            </a:r>
            <a:r>
              <a:rPr sz="1550" spc="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из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3</a:t>
            </a:r>
            <a:r>
              <a:rPr sz="1550" spc="1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блоков: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Общие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сведения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Обучение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гражданина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Будущая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трудовая</a:t>
            </a:r>
            <a:r>
              <a:rPr sz="1550" spc="2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деятельность</a:t>
            </a:r>
            <a:r>
              <a:rPr sz="1550" spc="22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гражданина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 marL="353695" marR="5080" indent="286385">
              <a:lnSpc>
                <a:spcPct val="100499"/>
              </a:lnSpc>
              <a:spcBef>
                <a:spcPts val="1485"/>
              </a:spcBef>
            </a:pPr>
            <a:r>
              <a:rPr sz="21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Важно</a:t>
            </a:r>
            <a:r>
              <a:rPr sz="2100" b="1" dirty="0">
                <a:latin typeface="Tahoma"/>
                <a:cs typeface="Tahoma"/>
              </a:rPr>
              <a:t>: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если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договор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предусматривает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поступление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в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пределах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квоты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по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программам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бакалавриата/специалитета,</a:t>
            </a:r>
            <a:r>
              <a:rPr sz="2100" spc="1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то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в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мерах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поддержки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должны</a:t>
            </a:r>
            <a:endParaRPr sz="2100">
              <a:latin typeface="Tahoma"/>
              <a:cs typeface="Tahoma"/>
            </a:endParaRPr>
          </a:p>
          <a:p>
            <a:pPr marL="340995" algn="ctr">
              <a:lnSpc>
                <a:spcPct val="100000"/>
              </a:lnSpc>
            </a:pPr>
            <a:r>
              <a:rPr sz="2100" dirty="0">
                <a:latin typeface="Tahoma"/>
                <a:cs typeface="Tahoma"/>
              </a:rPr>
              <a:t>быть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отражены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меры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материального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стимулирования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в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объеме</a:t>
            </a:r>
            <a:endParaRPr sz="2100">
              <a:latin typeface="Tahoma"/>
              <a:cs typeface="Tahoma"/>
            </a:endParaRPr>
          </a:p>
          <a:p>
            <a:pPr marL="342265" algn="ctr">
              <a:lnSpc>
                <a:spcPct val="100000"/>
              </a:lnSpc>
              <a:spcBef>
                <a:spcPts val="15"/>
              </a:spcBef>
            </a:pPr>
            <a:r>
              <a:rPr sz="2100" dirty="0">
                <a:latin typeface="Tahoma"/>
                <a:cs typeface="Tahoma"/>
              </a:rPr>
              <a:t>не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менее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размера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государственной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академической</a:t>
            </a:r>
            <a:r>
              <a:rPr sz="2100" spc="1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стипендии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(п.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ahoma"/>
                <a:cs typeface="Tahoma"/>
              </a:rPr>
              <a:t>77б)</a:t>
            </a:r>
            <a:endParaRPr sz="2100">
              <a:latin typeface="Tahoma"/>
              <a:cs typeface="Tahoma"/>
            </a:endParaRPr>
          </a:p>
          <a:p>
            <a:pPr marR="673735" algn="r">
              <a:lnSpc>
                <a:spcPct val="100000"/>
              </a:lnSpc>
              <a:spcBef>
                <a:spcPts val="1605"/>
              </a:spcBef>
            </a:pPr>
            <a:r>
              <a:rPr sz="2100" b="1" dirty="0">
                <a:solidFill>
                  <a:srgbClr val="FFFFFF"/>
                </a:solidFill>
                <a:latin typeface="Tahoma"/>
                <a:cs typeface="Tahoma"/>
              </a:rPr>
              <a:t>2620</a:t>
            </a:r>
            <a:r>
              <a:rPr sz="21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Tahoma"/>
                <a:cs typeface="Tahoma"/>
              </a:rPr>
              <a:t>руб.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500">
              <a:latin typeface="Tahoma"/>
              <a:cs typeface="Tahoma"/>
            </a:endParaRPr>
          </a:p>
          <a:p>
            <a:pPr marL="588645" marR="240029" algn="ctr">
              <a:lnSpc>
                <a:spcPct val="100200"/>
              </a:lnSpc>
              <a:spcBef>
                <a:spcPts val="1839"/>
              </a:spcBef>
            </a:pPr>
            <a:r>
              <a:rPr sz="21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Важно</a:t>
            </a:r>
            <a:r>
              <a:rPr sz="2100" b="1" dirty="0">
                <a:latin typeface="Tahoma"/>
                <a:cs typeface="Tahoma"/>
              </a:rPr>
              <a:t>: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в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случае,</a:t>
            </a:r>
            <a:r>
              <a:rPr sz="2100" spc="1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если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гражданину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не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предоставлены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меры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поддержки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в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течение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3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месяцев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со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дня,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когда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такие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меры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должны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были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ahoma"/>
                <a:cs typeface="Tahoma"/>
              </a:rPr>
              <a:t>быть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предоставлены,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гражданин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вправе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досрочно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расторгнуть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договор</a:t>
            </a:r>
            <a:endParaRPr sz="2100">
              <a:latin typeface="Tahoma"/>
              <a:cs typeface="Tahoma"/>
            </a:endParaRPr>
          </a:p>
          <a:p>
            <a:pPr marL="342265" algn="ctr">
              <a:lnSpc>
                <a:spcPct val="100000"/>
              </a:lnSpc>
              <a:spcBef>
                <a:spcPts val="10"/>
              </a:spcBef>
            </a:pPr>
            <a:r>
              <a:rPr sz="2100" dirty="0">
                <a:latin typeface="Tahoma"/>
                <a:cs typeface="Tahoma"/>
              </a:rPr>
              <a:t>в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одностороннем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порядке.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Заказчик</a:t>
            </a:r>
            <a:r>
              <a:rPr sz="2100" spc="1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=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штраф.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(п.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ahoma"/>
                <a:cs typeface="Tahoma"/>
              </a:rPr>
              <a:t>56)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875" y="1249679"/>
            <a:ext cx="4520184" cy="53781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00" y="897127"/>
            <a:ext cx="274510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6250" y="1373124"/>
            <a:ext cx="3165348" cy="24063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339" y="1357883"/>
            <a:ext cx="9936480" cy="5076825"/>
            <a:chOff x="251339" y="1357883"/>
            <a:chExt cx="9936480" cy="5076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339" y="1357883"/>
              <a:ext cx="4387596" cy="24048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6138" y="3393948"/>
              <a:ext cx="5821679" cy="304037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5300" y="897127"/>
            <a:ext cx="274510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441" y="5091683"/>
            <a:ext cx="10114915" cy="1043940"/>
          </a:xfrm>
          <a:custGeom>
            <a:avLst/>
            <a:gdLst/>
            <a:ahLst/>
            <a:cxnLst/>
            <a:rect l="l" t="t" r="r" b="b"/>
            <a:pathLst>
              <a:path w="10114915" h="1043939">
                <a:moveTo>
                  <a:pt x="10114784" y="870203"/>
                </a:moveTo>
                <a:lnTo>
                  <a:pt x="10114784" y="173735"/>
                </a:lnTo>
                <a:lnTo>
                  <a:pt x="10108582" y="127529"/>
                </a:lnTo>
                <a:lnTo>
                  <a:pt x="10091078" y="86021"/>
                </a:lnTo>
                <a:lnTo>
                  <a:pt x="10063921" y="50863"/>
                </a:lnTo>
                <a:lnTo>
                  <a:pt x="10028763" y="23706"/>
                </a:lnTo>
                <a:lnTo>
                  <a:pt x="9987255" y="6201"/>
                </a:lnTo>
                <a:lnTo>
                  <a:pt x="9941048" y="0"/>
                </a:lnTo>
                <a:lnTo>
                  <a:pt x="173735" y="0"/>
                </a:lnTo>
                <a:lnTo>
                  <a:pt x="127529" y="6201"/>
                </a:lnTo>
                <a:lnTo>
                  <a:pt x="86021" y="23706"/>
                </a:lnTo>
                <a:lnTo>
                  <a:pt x="50863" y="50863"/>
                </a:lnTo>
                <a:lnTo>
                  <a:pt x="23706" y="86021"/>
                </a:lnTo>
                <a:lnTo>
                  <a:pt x="6201" y="127529"/>
                </a:lnTo>
                <a:lnTo>
                  <a:pt x="0" y="173735"/>
                </a:lnTo>
                <a:lnTo>
                  <a:pt x="0" y="870203"/>
                </a:lnTo>
                <a:lnTo>
                  <a:pt x="6201" y="916410"/>
                </a:lnTo>
                <a:lnTo>
                  <a:pt x="23706" y="957918"/>
                </a:lnTo>
                <a:lnTo>
                  <a:pt x="50863" y="993076"/>
                </a:lnTo>
                <a:lnTo>
                  <a:pt x="86021" y="1020233"/>
                </a:lnTo>
                <a:lnTo>
                  <a:pt x="127529" y="1037738"/>
                </a:lnTo>
                <a:lnTo>
                  <a:pt x="173735" y="1043939"/>
                </a:lnTo>
                <a:lnTo>
                  <a:pt x="9941048" y="1043939"/>
                </a:lnTo>
                <a:lnTo>
                  <a:pt x="9987255" y="1037738"/>
                </a:lnTo>
                <a:lnTo>
                  <a:pt x="10028763" y="1020233"/>
                </a:lnTo>
                <a:lnTo>
                  <a:pt x="10063921" y="993076"/>
                </a:lnTo>
                <a:lnTo>
                  <a:pt x="10091078" y="957918"/>
                </a:lnTo>
                <a:lnTo>
                  <a:pt x="10108582" y="916410"/>
                </a:lnTo>
                <a:lnTo>
                  <a:pt x="10114784" y="87020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5300" y="827632"/>
            <a:ext cx="9285605" cy="31038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  <a:p>
            <a:pPr marL="78105">
              <a:lnSpc>
                <a:spcPct val="100000"/>
              </a:lnSpc>
              <a:spcBef>
                <a:spcPts val="590"/>
              </a:spcBef>
            </a:pPr>
            <a:r>
              <a:rPr sz="1550" dirty="0">
                <a:latin typeface="Tahoma"/>
                <a:cs typeface="Tahoma"/>
              </a:rPr>
              <a:t>Состоит</a:t>
            </a:r>
            <a:r>
              <a:rPr sz="1550" spc="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из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3</a:t>
            </a:r>
            <a:r>
              <a:rPr sz="1550" spc="1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блоков: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Общие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сведения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Обучение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гражданина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Будущая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трудовая</a:t>
            </a:r>
            <a:r>
              <a:rPr sz="1550" spc="2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деятельность</a:t>
            </a:r>
            <a:r>
              <a:rPr sz="1550" spc="22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гражданина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ahoma"/>
              <a:cs typeface="Tahoma"/>
            </a:endParaRPr>
          </a:p>
          <a:p>
            <a:pPr marL="1777364">
              <a:lnSpc>
                <a:spcPct val="100000"/>
              </a:lnSpc>
              <a:tabLst>
                <a:tab pos="2178050" algn="l"/>
              </a:tabLst>
            </a:pPr>
            <a:r>
              <a:rPr sz="2100" b="1" spc="-25" dirty="0">
                <a:latin typeface="Tahoma"/>
                <a:cs typeface="Tahoma"/>
              </a:rPr>
              <a:t>3.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b="1" dirty="0">
                <a:latin typeface="Tahoma"/>
                <a:cs typeface="Tahoma"/>
              </a:rPr>
              <a:t>Будущая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трудовая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деятельность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гражданина</a:t>
            </a:r>
            <a:endParaRPr sz="210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515"/>
              </a:spcBef>
              <a:tabLst>
                <a:tab pos="68135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Сведения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трудовой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деятельности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в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соответствии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с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договором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ahoma"/>
                <a:cs typeface="Tahoma"/>
              </a:rPr>
              <a:t>ЦО</a:t>
            </a:r>
            <a:endParaRPr sz="210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505"/>
              </a:spcBef>
              <a:tabLst>
                <a:tab pos="68135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Требования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к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лицам,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осуществляющим</a:t>
            </a:r>
            <a:r>
              <a:rPr sz="2100" spc="1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трудовую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деятельность</a:t>
            </a:r>
            <a:endParaRPr sz="2100">
              <a:latin typeface="Tahoma"/>
              <a:cs typeface="Tahoma"/>
            </a:endParaRPr>
          </a:p>
          <a:p>
            <a:pPr marL="381000">
              <a:lnSpc>
                <a:spcPct val="100000"/>
              </a:lnSpc>
              <a:spcBef>
                <a:spcPts val="515"/>
              </a:spcBef>
              <a:tabLst>
                <a:tab pos="68135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Меры</a:t>
            </a:r>
            <a:r>
              <a:rPr sz="2100" spc="1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поддержки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в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период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осуществления</a:t>
            </a:r>
            <a:r>
              <a:rPr sz="2100" spc="1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трудовой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деятельности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6251" y="5083859"/>
            <a:ext cx="7322820" cy="987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20300"/>
              </a:lnSpc>
              <a:spcBef>
                <a:spcPts val="90"/>
              </a:spcBef>
            </a:pPr>
            <a:r>
              <a:rPr sz="175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Важно</a:t>
            </a:r>
            <a:r>
              <a:rPr sz="1750" b="1" dirty="0">
                <a:latin typeface="Tahoma"/>
                <a:cs typeface="Tahoma"/>
              </a:rPr>
              <a:t>: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в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договоре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о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ЦО,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предусматривающим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поступление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по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ahoma"/>
                <a:cs typeface="Tahoma"/>
              </a:rPr>
              <a:t>квоте,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не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может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быть</a:t>
            </a:r>
            <a:r>
              <a:rPr sz="1750" spc="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установлено,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что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гражданин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будет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ahoma"/>
                <a:cs typeface="Tahoma"/>
              </a:rPr>
              <a:t>осуществлять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трудовую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деятельность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по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совместительству</a:t>
            </a:r>
            <a:r>
              <a:rPr sz="1750" spc="1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(п.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ahoma"/>
                <a:cs typeface="Tahoma"/>
              </a:rPr>
              <a:t>78)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965" y="4142232"/>
            <a:ext cx="10114915" cy="1043940"/>
          </a:xfrm>
          <a:custGeom>
            <a:avLst/>
            <a:gdLst/>
            <a:ahLst/>
            <a:cxnLst/>
            <a:rect l="l" t="t" r="r" b="b"/>
            <a:pathLst>
              <a:path w="10114915" h="1043939">
                <a:moveTo>
                  <a:pt x="10114784" y="868679"/>
                </a:moveTo>
                <a:lnTo>
                  <a:pt x="10114784" y="173735"/>
                </a:lnTo>
                <a:lnTo>
                  <a:pt x="10108575" y="127529"/>
                </a:lnTo>
                <a:lnTo>
                  <a:pt x="10091021" y="86021"/>
                </a:lnTo>
                <a:lnTo>
                  <a:pt x="10063730" y="50863"/>
                </a:lnTo>
                <a:lnTo>
                  <a:pt x="10028311" y="23706"/>
                </a:lnTo>
                <a:lnTo>
                  <a:pt x="9986373" y="6201"/>
                </a:lnTo>
                <a:lnTo>
                  <a:pt x="9939524" y="0"/>
                </a:lnTo>
                <a:lnTo>
                  <a:pt x="173735" y="0"/>
                </a:lnTo>
                <a:lnTo>
                  <a:pt x="127529" y="6201"/>
                </a:lnTo>
                <a:lnTo>
                  <a:pt x="86021" y="23706"/>
                </a:lnTo>
                <a:lnTo>
                  <a:pt x="50863" y="50863"/>
                </a:lnTo>
                <a:lnTo>
                  <a:pt x="23706" y="86021"/>
                </a:lnTo>
                <a:lnTo>
                  <a:pt x="6201" y="127529"/>
                </a:lnTo>
                <a:lnTo>
                  <a:pt x="0" y="173735"/>
                </a:lnTo>
                <a:lnTo>
                  <a:pt x="0" y="868679"/>
                </a:lnTo>
                <a:lnTo>
                  <a:pt x="6201" y="915528"/>
                </a:lnTo>
                <a:lnTo>
                  <a:pt x="23706" y="957467"/>
                </a:lnTo>
                <a:lnTo>
                  <a:pt x="50863" y="992885"/>
                </a:lnTo>
                <a:lnTo>
                  <a:pt x="86021" y="1020176"/>
                </a:lnTo>
                <a:lnTo>
                  <a:pt x="127529" y="1037731"/>
                </a:lnTo>
                <a:lnTo>
                  <a:pt x="173735" y="1043939"/>
                </a:lnTo>
                <a:lnTo>
                  <a:pt x="9939524" y="1043939"/>
                </a:lnTo>
                <a:lnTo>
                  <a:pt x="9986373" y="1037731"/>
                </a:lnTo>
                <a:lnTo>
                  <a:pt x="10028311" y="1020176"/>
                </a:lnTo>
                <a:lnTo>
                  <a:pt x="10063730" y="992885"/>
                </a:lnTo>
                <a:lnTo>
                  <a:pt x="10091021" y="957467"/>
                </a:lnTo>
                <a:lnTo>
                  <a:pt x="10108575" y="915528"/>
                </a:lnTo>
                <a:lnTo>
                  <a:pt x="10114784" y="86867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965" y="5426963"/>
            <a:ext cx="10114915" cy="1043940"/>
          </a:xfrm>
          <a:custGeom>
            <a:avLst/>
            <a:gdLst/>
            <a:ahLst/>
            <a:cxnLst/>
            <a:rect l="l" t="t" r="r" b="b"/>
            <a:pathLst>
              <a:path w="10114915" h="1043939">
                <a:moveTo>
                  <a:pt x="10114784" y="870203"/>
                </a:moveTo>
                <a:lnTo>
                  <a:pt x="10114784" y="173735"/>
                </a:lnTo>
                <a:lnTo>
                  <a:pt x="10108575" y="127529"/>
                </a:lnTo>
                <a:lnTo>
                  <a:pt x="10091021" y="86021"/>
                </a:lnTo>
                <a:lnTo>
                  <a:pt x="10063730" y="50863"/>
                </a:lnTo>
                <a:lnTo>
                  <a:pt x="10028311" y="23706"/>
                </a:lnTo>
                <a:lnTo>
                  <a:pt x="9986373" y="6201"/>
                </a:lnTo>
                <a:lnTo>
                  <a:pt x="9939524" y="0"/>
                </a:lnTo>
                <a:lnTo>
                  <a:pt x="173735" y="0"/>
                </a:lnTo>
                <a:lnTo>
                  <a:pt x="127529" y="6201"/>
                </a:lnTo>
                <a:lnTo>
                  <a:pt x="86021" y="23706"/>
                </a:lnTo>
                <a:lnTo>
                  <a:pt x="50863" y="50863"/>
                </a:lnTo>
                <a:lnTo>
                  <a:pt x="23706" y="86021"/>
                </a:lnTo>
                <a:lnTo>
                  <a:pt x="6201" y="127529"/>
                </a:lnTo>
                <a:lnTo>
                  <a:pt x="0" y="173735"/>
                </a:lnTo>
                <a:lnTo>
                  <a:pt x="0" y="870203"/>
                </a:lnTo>
                <a:lnTo>
                  <a:pt x="6201" y="916410"/>
                </a:lnTo>
                <a:lnTo>
                  <a:pt x="23706" y="957918"/>
                </a:lnTo>
                <a:lnTo>
                  <a:pt x="50863" y="993076"/>
                </a:lnTo>
                <a:lnTo>
                  <a:pt x="86021" y="1020233"/>
                </a:lnTo>
                <a:lnTo>
                  <a:pt x="127529" y="1037738"/>
                </a:lnTo>
                <a:lnTo>
                  <a:pt x="173735" y="1043939"/>
                </a:lnTo>
                <a:lnTo>
                  <a:pt x="9939524" y="1043939"/>
                </a:lnTo>
                <a:lnTo>
                  <a:pt x="9986373" y="1037738"/>
                </a:lnTo>
                <a:lnTo>
                  <a:pt x="10028311" y="1020233"/>
                </a:lnTo>
                <a:lnTo>
                  <a:pt x="10063730" y="993076"/>
                </a:lnTo>
                <a:lnTo>
                  <a:pt x="10091021" y="957918"/>
                </a:lnTo>
                <a:lnTo>
                  <a:pt x="10108575" y="916410"/>
                </a:lnTo>
                <a:lnTo>
                  <a:pt x="10114784" y="87020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300" y="827632"/>
            <a:ext cx="9962515" cy="55333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  <a:p>
            <a:pPr marL="78105">
              <a:lnSpc>
                <a:spcPct val="100000"/>
              </a:lnSpc>
              <a:spcBef>
                <a:spcPts val="590"/>
              </a:spcBef>
            </a:pPr>
            <a:r>
              <a:rPr sz="1550" dirty="0">
                <a:latin typeface="Tahoma"/>
                <a:cs typeface="Tahoma"/>
              </a:rPr>
              <a:t>Состоит</a:t>
            </a:r>
            <a:r>
              <a:rPr sz="1550" spc="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из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3</a:t>
            </a:r>
            <a:r>
              <a:rPr sz="1550" spc="1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блоков: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Общие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сведения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Обучение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гражданина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Будущая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трудовая</a:t>
            </a:r>
            <a:r>
              <a:rPr sz="1550" spc="2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деятельность</a:t>
            </a:r>
            <a:r>
              <a:rPr sz="1550" spc="22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гражданина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ahoma"/>
              <a:cs typeface="Tahoma"/>
            </a:endParaRPr>
          </a:p>
          <a:p>
            <a:pPr marL="1778635">
              <a:lnSpc>
                <a:spcPct val="100000"/>
              </a:lnSpc>
              <a:tabLst>
                <a:tab pos="2179955" algn="l"/>
              </a:tabLst>
            </a:pPr>
            <a:r>
              <a:rPr sz="2100" b="1" spc="-25" dirty="0">
                <a:latin typeface="Tahoma"/>
                <a:cs typeface="Tahoma"/>
              </a:rPr>
              <a:t>3.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b="1" dirty="0">
                <a:latin typeface="Tahoma"/>
                <a:cs typeface="Tahoma"/>
              </a:rPr>
              <a:t>Будущая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трудовая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деятельность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гражданина</a:t>
            </a:r>
            <a:endParaRPr sz="210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515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Сведения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трудовой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деятельности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в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соответствии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с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договором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ahoma"/>
                <a:cs typeface="Tahoma"/>
              </a:rPr>
              <a:t>ЦО</a:t>
            </a:r>
            <a:endParaRPr sz="210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505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Требования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к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лицам,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осуществляющим</a:t>
            </a:r>
            <a:r>
              <a:rPr sz="2100" spc="1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трудовую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деятельность</a:t>
            </a:r>
            <a:endParaRPr sz="210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515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Меры</a:t>
            </a:r>
            <a:r>
              <a:rPr sz="2100" spc="1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поддержки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в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период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осуществления</a:t>
            </a:r>
            <a:r>
              <a:rPr sz="2100" spc="1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трудовой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деятельности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ahoma"/>
              <a:cs typeface="Tahoma"/>
            </a:endParaRPr>
          </a:p>
          <a:p>
            <a:pPr marL="99060" algn="ctr">
              <a:lnSpc>
                <a:spcPct val="100000"/>
              </a:lnSpc>
            </a:pPr>
            <a:r>
              <a:rPr sz="175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Важно</a:t>
            </a:r>
            <a:r>
              <a:rPr sz="1750" b="1" dirty="0">
                <a:latin typeface="Tahoma"/>
                <a:cs typeface="Tahoma"/>
              </a:rPr>
              <a:t>: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срок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осуществления</a:t>
            </a:r>
            <a:r>
              <a:rPr sz="1750" spc="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трудовой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деятельности</a:t>
            </a:r>
            <a:r>
              <a:rPr sz="1750" spc="1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–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не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менее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3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и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не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более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5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spc="-20" dirty="0">
                <a:latin typeface="Tahoma"/>
                <a:cs typeface="Tahoma"/>
              </a:rPr>
              <a:t>лет.</a:t>
            </a:r>
            <a:endParaRPr sz="1750">
              <a:latin typeface="Tahoma"/>
              <a:cs typeface="Tahoma"/>
            </a:endParaRPr>
          </a:p>
          <a:p>
            <a:pPr marL="824865" marR="716280" algn="ctr">
              <a:lnSpc>
                <a:spcPct val="100000"/>
              </a:lnSpc>
              <a:spcBef>
                <a:spcPts val="15"/>
              </a:spcBef>
            </a:pPr>
            <a:r>
              <a:rPr sz="1750" dirty="0">
                <a:latin typeface="Tahoma"/>
                <a:cs typeface="Tahoma"/>
              </a:rPr>
              <a:t>В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процессе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обучения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или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после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окончания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обучения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возможна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замена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ahoma"/>
                <a:cs typeface="Tahoma"/>
              </a:rPr>
              <a:t>заказчика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или</a:t>
            </a:r>
            <a:r>
              <a:rPr sz="1750" spc="7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работодателя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как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стороны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договора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(доп.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ahoma"/>
                <a:cs typeface="Tahoma"/>
              </a:rPr>
              <a:t>соглашение).</a:t>
            </a:r>
            <a:endParaRPr sz="17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marL="372110" marR="5080" algn="ctr">
              <a:lnSpc>
                <a:spcPct val="100600"/>
              </a:lnSpc>
              <a:spcBef>
                <a:spcPts val="1290"/>
              </a:spcBef>
            </a:pPr>
            <a:r>
              <a:rPr sz="1750" dirty="0">
                <a:latin typeface="Tahoma"/>
                <a:cs typeface="Tahoma"/>
              </a:rPr>
              <a:t>Если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невозможно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определить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место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осуществления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трудовой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деятельности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на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этапе</a:t>
            </a:r>
            <a:r>
              <a:rPr sz="1750" spc="7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ahoma"/>
                <a:cs typeface="Tahoma"/>
              </a:rPr>
              <a:t>подачи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заявки/заключения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договора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о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ЦО,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то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указывается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профиль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деятельности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ahoma"/>
                <a:cs typeface="Tahoma"/>
              </a:rPr>
              <a:t>организации,</a:t>
            </a:r>
            <a:endParaRPr sz="1750">
              <a:latin typeface="Tahoma"/>
              <a:cs typeface="Tahoma"/>
            </a:endParaRPr>
          </a:p>
          <a:p>
            <a:pPr marL="359410" algn="ctr">
              <a:lnSpc>
                <a:spcPct val="100000"/>
              </a:lnSpc>
            </a:pPr>
            <a:r>
              <a:rPr sz="1750" dirty="0">
                <a:latin typeface="Tahoma"/>
                <a:cs typeface="Tahoma"/>
              </a:rPr>
              <a:t>в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которой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будет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осуществляться</a:t>
            </a:r>
            <a:r>
              <a:rPr sz="1750" spc="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трудовая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ahoma"/>
                <a:cs typeface="Tahoma"/>
              </a:rPr>
              <a:t>деятельность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00" y="897127"/>
            <a:ext cx="274510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003" y="1196340"/>
            <a:ext cx="4693920" cy="53538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2790" y="1196340"/>
            <a:ext cx="4165091" cy="53538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4225" y="1531619"/>
            <a:ext cx="5128259" cy="48950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00" y="897127"/>
            <a:ext cx="274510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00" y="813916"/>
            <a:ext cx="2791460" cy="67500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550" dirty="0">
                <a:latin typeface="Tahoma"/>
                <a:cs typeface="Tahoma"/>
              </a:rPr>
              <a:t>Дополнительная</a:t>
            </a:r>
            <a:r>
              <a:rPr sz="1550" spc="24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информация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251" y="1773936"/>
            <a:ext cx="4646676" cy="36332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9994" y="1772411"/>
            <a:ext cx="4405884" cy="36347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227" y="1295400"/>
            <a:ext cx="3166872" cy="2324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00" y="897127"/>
            <a:ext cx="274510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1886" y="3874055"/>
            <a:ext cx="3640835" cy="25051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50614" y="1062993"/>
            <a:ext cx="3680459" cy="25565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92" y="868171"/>
            <a:ext cx="787019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Взаимодействие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заказчика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и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гражданина,</a:t>
            </a:r>
            <a:r>
              <a:rPr sz="1550" spc="15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подача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заявки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на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предложение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541" y="1815083"/>
            <a:ext cx="2095500" cy="396240"/>
          </a:xfrm>
          <a:custGeom>
            <a:avLst/>
            <a:gdLst/>
            <a:ahLst/>
            <a:cxnLst/>
            <a:rect l="l" t="t" r="r" b="b"/>
            <a:pathLst>
              <a:path w="2095500" h="396239">
                <a:moveTo>
                  <a:pt x="2095496" y="330707"/>
                </a:moveTo>
                <a:lnTo>
                  <a:pt x="2095496" y="67055"/>
                </a:lnTo>
                <a:lnTo>
                  <a:pt x="2090401" y="41147"/>
                </a:lnTo>
                <a:lnTo>
                  <a:pt x="2076446" y="19811"/>
                </a:lnTo>
                <a:lnTo>
                  <a:pt x="2055634" y="5333"/>
                </a:lnTo>
                <a:lnTo>
                  <a:pt x="2029964" y="0"/>
                </a:lnTo>
                <a:lnTo>
                  <a:pt x="65531" y="0"/>
                </a:lnTo>
                <a:lnTo>
                  <a:pt x="39862" y="5333"/>
                </a:lnTo>
                <a:lnTo>
                  <a:pt x="19049" y="19811"/>
                </a:lnTo>
                <a:lnTo>
                  <a:pt x="5095" y="41147"/>
                </a:lnTo>
                <a:lnTo>
                  <a:pt x="0" y="67055"/>
                </a:lnTo>
                <a:lnTo>
                  <a:pt x="0" y="330707"/>
                </a:lnTo>
                <a:lnTo>
                  <a:pt x="5095" y="356377"/>
                </a:lnTo>
                <a:lnTo>
                  <a:pt x="19049" y="377189"/>
                </a:lnTo>
                <a:lnTo>
                  <a:pt x="39862" y="391144"/>
                </a:lnTo>
                <a:lnTo>
                  <a:pt x="65531" y="396239"/>
                </a:lnTo>
                <a:lnTo>
                  <a:pt x="2029964" y="396239"/>
                </a:lnTo>
                <a:lnTo>
                  <a:pt x="2055634" y="391144"/>
                </a:lnTo>
                <a:lnTo>
                  <a:pt x="2076446" y="377189"/>
                </a:lnTo>
                <a:lnTo>
                  <a:pt x="2090401" y="356377"/>
                </a:lnTo>
                <a:lnTo>
                  <a:pt x="2095496" y="33070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2688" y="1838959"/>
            <a:ext cx="15036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ЗАКАЗЧИК</a:t>
            </a:r>
          </a:p>
        </p:txBody>
      </p:sp>
      <p:sp>
        <p:nvSpPr>
          <p:cNvPr id="5" name="object 5"/>
          <p:cNvSpPr/>
          <p:nvPr/>
        </p:nvSpPr>
        <p:spPr>
          <a:xfrm>
            <a:off x="1299853" y="2250948"/>
            <a:ext cx="149860" cy="2425065"/>
          </a:xfrm>
          <a:custGeom>
            <a:avLst/>
            <a:gdLst/>
            <a:ahLst/>
            <a:cxnLst/>
            <a:rect l="l" t="t" r="r" b="b"/>
            <a:pathLst>
              <a:path w="149859" h="2425065">
                <a:moveTo>
                  <a:pt x="100584" y="2372339"/>
                </a:moveTo>
                <a:lnTo>
                  <a:pt x="100584" y="2299716"/>
                </a:lnTo>
                <a:lnTo>
                  <a:pt x="50292" y="2299716"/>
                </a:lnTo>
                <a:lnTo>
                  <a:pt x="50206" y="2273808"/>
                </a:lnTo>
                <a:lnTo>
                  <a:pt x="0" y="2273808"/>
                </a:lnTo>
                <a:lnTo>
                  <a:pt x="74676" y="2424684"/>
                </a:lnTo>
                <a:lnTo>
                  <a:pt x="100584" y="2372339"/>
                </a:lnTo>
                <a:close/>
              </a:path>
              <a:path w="149859" h="2425065">
                <a:moveTo>
                  <a:pt x="100498" y="2273808"/>
                </a:moveTo>
                <a:lnTo>
                  <a:pt x="92964" y="0"/>
                </a:lnTo>
                <a:lnTo>
                  <a:pt x="42672" y="0"/>
                </a:lnTo>
                <a:lnTo>
                  <a:pt x="50206" y="2273808"/>
                </a:lnTo>
                <a:lnTo>
                  <a:pt x="100498" y="2273808"/>
                </a:lnTo>
                <a:close/>
              </a:path>
              <a:path w="149859" h="2425065">
                <a:moveTo>
                  <a:pt x="100584" y="2299716"/>
                </a:moveTo>
                <a:lnTo>
                  <a:pt x="100498" y="2273808"/>
                </a:lnTo>
                <a:lnTo>
                  <a:pt x="50206" y="2273808"/>
                </a:lnTo>
                <a:lnTo>
                  <a:pt x="50292" y="2299716"/>
                </a:lnTo>
                <a:lnTo>
                  <a:pt x="100584" y="2299716"/>
                </a:lnTo>
                <a:close/>
              </a:path>
              <a:path w="149859" h="2425065">
                <a:moveTo>
                  <a:pt x="149352" y="2273808"/>
                </a:moveTo>
                <a:lnTo>
                  <a:pt x="100498" y="2273808"/>
                </a:lnTo>
                <a:lnTo>
                  <a:pt x="100584" y="2372339"/>
                </a:lnTo>
                <a:lnTo>
                  <a:pt x="149352" y="2273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077" y="4783835"/>
            <a:ext cx="2095500" cy="1463040"/>
          </a:xfrm>
          <a:custGeom>
            <a:avLst/>
            <a:gdLst/>
            <a:ahLst/>
            <a:cxnLst/>
            <a:rect l="l" t="t" r="r" b="b"/>
            <a:pathLst>
              <a:path w="2095500" h="1463039">
                <a:moveTo>
                  <a:pt x="2095496" y="1219199"/>
                </a:moveTo>
                <a:lnTo>
                  <a:pt x="2095496" y="243839"/>
                </a:lnTo>
                <a:lnTo>
                  <a:pt x="2090582" y="194857"/>
                </a:lnTo>
                <a:lnTo>
                  <a:pt x="2076470" y="149161"/>
                </a:lnTo>
                <a:lnTo>
                  <a:pt x="2054107" y="107751"/>
                </a:lnTo>
                <a:lnTo>
                  <a:pt x="2024440" y="71627"/>
                </a:lnTo>
                <a:lnTo>
                  <a:pt x="1988415" y="41790"/>
                </a:lnTo>
                <a:lnTo>
                  <a:pt x="1946978" y="19240"/>
                </a:lnTo>
                <a:lnTo>
                  <a:pt x="1901076" y="4976"/>
                </a:lnTo>
                <a:lnTo>
                  <a:pt x="1851656" y="0"/>
                </a:lnTo>
                <a:lnTo>
                  <a:pt x="243839" y="0"/>
                </a:lnTo>
                <a:lnTo>
                  <a:pt x="194857" y="4976"/>
                </a:lnTo>
                <a:lnTo>
                  <a:pt x="149161" y="19240"/>
                </a:lnTo>
                <a:lnTo>
                  <a:pt x="107751" y="41790"/>
                </a:lnTo>
                <a:lnTo>
                  <a:pt x="71627" y="71627"/>
                </a:lnTo>
                <a:lnTo>
                  <a:pt x="41790" y="107751"/>
                </a:lnTo>
                <a:lnTo>
                  <a:pt x="19240" y="149161"/>
                </a:lnTo>
                <a:lnTo>
                  <a:pt x="4976" y="194857"/>
                </a:lnTo>
                <a:lnTo>
                  <a:pt x="0" y="243839"/>
                </a:lnTo>
                <a:lnTo>
                  <a:pt x="0" y="1219199"/>
                </a:lnTo>
                <a:lnTo>
                  <a:pt x="4976" y="1268182"/>
                </a:lnTo>
                <a:lnTo>
                  <a:pt x="19240" y="1313878"/>
                </a:lnTo>
                <a:lnTo>
                  <a:pt x="41790" y="1355288"/>
                </a:lnTo>
                <a:lnTo>
                  <a:pt x="71627" y="1391411"/>
                </a:lnTo>
                <a:lnTo>
                  <a:pt x="107751" y="1421249"/>
                </a:lnTo>
                <a:lnTo>
                  <a:pt x="149161" y="1443799"/>
                </a:lnTo>
                <a:lnTo>
                  <a:pt x="194857" y="1458063"/>
                </a:lnTo>
                <a:lnTo>
                  <a:pt x="243839" y="1463039"/>
                </a:lnTo>
                <a:lnTo>
                  <a:pt x="1851656" y="1463039"/>
                </a:lnTo>
                <a:lnTo>
                  <a:pt x="1901076" y="1458063"/>
                </a:lnTo>
                <a:lnTo>
                  <a:pt x="1946978" y="1443799"/>
                </a:lnTo>
                <a:lnTo>
                  <a:pt x="1988415" y="1421249"/>
                </a:lnTo>
                <a:lnTo>
                  <a:pt x="2024440" y="1391411"/>
                </a:lnTo>
                <a:lnTo>
                  <a:pt x="2054107" y="1355288"/>
                </a:lnTo>
                <a:lnTo>
                  <a:pt x="2076470" y="1313878"/>
                </a:lnTo>
                <a:lnTo>
                  <a:pt x="2090582" y="1268182"/>
                </a:lnTo>
                <a:lnTo>
                  <a:pt x="2095496" y="12191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1372" y="5019545"/>
            <a:ext cx="1421765" cy="98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Tahoma"/>
                <a:cs typeface="Tahoma"/>
              </a:rPr>
              <a:t>Портал</a:t>
            </a:r>
            <a:endParaRPr sz="2100">
              <a:latin typeface="Tahoma"/>
              <a:cs typeface="Tahoma"/>
            </a:endParaRPr>
          </a:p>
          <a:p>
            <a:pPr marL="12700" marR="5080" indent="121920">
              <a:lnSpc>
                <a:spcPct val="100000"/>
              </a:lnSpc>
              <a:spcBef>
                <a:spcPts val="10"/>
              </a:spcBef>
            </a:pPr>
            <a:r>
              <a:rPr sz="2100" b="1" spc="-10" dirty="0">
                <a:latin typeface="Tahoma"/>
                <a:cs typeface="Tahoma"/>
              </a:rPr>
              <a:t>«Работа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в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России»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6147" y="3361434"/>
            <a:ext cx="129413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latin typeface="Tahoma"/>
                <a:cs typeface="Tahoma"/>
              </a:rPr>
              <a:t>Предложение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9674" y="1828800"/>
            <a:ext cx="2095500" cy="394970"/>
          </a:xfrm>
          <a:custGeom>
            <a:avLst/>
            <a:gdLst/>
            <a:ahLst/>
            <a:cxnLst/>
            <a:rect l="l" t="t" r="r" b="b"/>
            <a:pathLst>
              <a:path w="2095500" h="394969">
                <a:moveTo>
                  <a:pt x="2095499" y="329183"/>
                </a:moveTo>
                <a:lnTo>
                  <a:pt x="2095499" y="65531"/>
                </a:lnTo>
                <a:lnTo>
                  <a:pt x="2090404" y="39862"/>
                </a:lnTo>
                <a:lnTo>
                  <a:pt x="2076449" y="19049"/>
                </a:lnTo>
                <a:lnTo>
                  <a:pt x="2055637" y="5095"/>
                </a:lnTo>
                <a:lnTo>
                  <a:pt x="2029967" y="0"/>
                </a:lnTo>
                <a:lnTo>
                  <a:pt x="67055" y="0"/>
                </a:lnTo>
                <a:lnTo>
                  <a:pt x="41147" y="5095"/>
                </a:lnTo>
                <a:lnTo>
                  <a:pt x="19811" y="19049"/>
                </a:lnTo>
                <a:lnTo>
                  <a:pt x="5333" y="39862"/>
                </a:lnTo>
                <a:lnTo>
                  <a:pt x="0" y="65531"/>
                </a:lnTo>
                <a:lnTo>
                  <a:pt x="0" y="329183"/>
                </a:lnTo>
                <a:lnTo>
                  <a:pt x="5333" y="354853"/>
                </a:lnTo>
                <a:lnTo>
                  <a:pt x="19811" y="375665"/>
                </a:lnTo>
                <a:lnTo>
                  <a:pt x="41147" y="389620"/>
                </a:lnTo>
                <a:lnTo>
                  <a:pt x="67055" y="394715"/>
                </a:lnTo>
                <a:lnTo>
                  <a:pt x="2029967" y="394715"/>
                </a:lnTo>
                <a:lnTo>
                  <a:pt x="2055637" y="389620"/>
                </a:lnTo>
                <a:lnTo>
                  <a:pt x="2076449" y="375665"/>
                </a:lnTo>
                <a:lnTo>
                  <a:pt x="2090404" y="354853"/>
                </a:lnTo>
                <a:lnTo>
                  <a:pt x="2095499" y="32918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87854" y="1851151"/>
            <a:ext cx="18161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Tahoma"/>
                <a:cs typeface="Tahoma"/>
              </a:rPr>
              <a:t>ГРАЖДАНИН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35017" y="5439155"/>
            <a:ext cx="2095500" cy="396240"/>
          </a:xfrm>
          <a:custGeom>
            <a:avLst/>
            <a:gdLst/>
            <a:ahLst/>
            <a:cxnLst/>
            <a:rect l="l" t="t" r="r" b="b"/>
            <a:pathLst>
              <a:path w="2095500" h="396239">
                <a:moveTo>
                  <a:pt x="2095499" y="329183"/>
                </a:moveTo>
                <a:lnTo>
                  <a:pt x="2095499" y="65531"/>
                </a:lnTo>
                <a:lnTo>
                  <a:pt x="2090165" y="39862"/>
                </a:lnTo>
                <a:lnTo>
                  <a:pt x="2075687" y="19049"/>
                </a:lnTo>
                <a:lnTo>
                  <a:pt x="2054351" y="5095"/>
                </a:lnTo>
                <a:lnTo>
                  <a:pt x="2028443" y="0"/>
                </a:lnTo>
                <a:lnTo>
                  <a:pt x="65531" y="0"/>
                </a:lnTo>
                <a:lnTo>
                  <a:pt x="39862" y="5095"/>
                </a:lnTo>
                <a:lnTo>
                  <a:pt x="19049" y="19049"/>
                </a:lnTo>
                <a:lnTo>
                  <a:pt x="5095" y="39862"/>
                </a:lnTo>
                <a:lnTo>
                  <a:pt x="0" y="65531"/>
                </a:lnTo>
                <a:lnTo>
                  <a:pt x="0" y="329183"/>
                </a:lnTo>
                <a:lnTo>
                  <a:pt x="5095" y="355091"/>
                </a:lnTo>
                <a:lnTo>
                  <a:pt x="19049" y="376427"/>
                </a:lnTo>
                <a:lnTo>
                  <a:pt x="39862" y="390905"/>
                </a:lnTo>
                <a:lnTo>
                  <a:pt x="65531" y="396239"/>
                </a:lnTo>
                <a:lnTo>
                  <a:pt x="2028443" y="396239"/>
                </a:lnTo>
                <a:lnTo>
                  <a:pt x="2054351" y="390905"/>
                </a:lnTo>
                <a:lnTo>
                  <a:pt x="2075687" y="376427"/>
                </a:lnTo>
                <a:lnTo>
                  <a:pt x="2090165" y="355091"/>
                </a:lnTo>
                <a:lnTo>
                  <a:pt x="2095499" y="32918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49982" y="5461505"/>
            <a:ext cx="14649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Tahoma"/>
                <a:cs typeface="Tahoma"/>
              </a:rPr>
              <a:t>ВУЗ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(СПО)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07330" y="2360676"/>
            <a:ext cx="151130" cy="2976880"/>
          </a:xfrm>
          <a:custGeom>
            <a:avLst/>
            <a:gdLst/>
            <a:ahLst/>
            <a:cxnLst/>
            <a:rect l="l" t="t" r="r" b="b"/>
            <a:pathLst>
              <a:path w="151129" h="2976879">
                <a:moveTo>
                  <a:pt x="150876" y="2827020"/>
                </a:moveTo>
                <a:lnTo>
                  <a:pt x="0" y="2827020"/>
                </a:lnTo>
                <a:lnTo>
                  <a:pt x="50292" y="2927604"/>
                </a:lnTo>
                <a:lnTo>
                  <a:pt x="50292" y="2851404"/>
                </a:lnTo>
                <a:lnTo>
                  <a:pt x="100584" y="2851404"/>
                </a:lnTo>
                <a:lnTo>
                  <a:pt x="100584" y="2925592"/>
                </a:lnTo>
                <a:lnTo>
                  <a:pt x="150876" y="2827020"/>
                </a:lnTo>
                <a:close/>
              </a:path>
              <a:path w="151129" h="2976879">
                <a:moveTo>
                  <a:pt x="100584" y="2827020"/>
                </a:moveTo>
                <a:lnTo>
                  <a:pt x="100584" y="0"/>
                </a:lnTo>
                <a:lnTo>
                  <a:pt x="50292" y="0"/>
                </a:lnTo>
                <a:lnTo>
                  <a:pt x="50292" y="2827020"/>
                </a:lnTo>
                <a:lnTo>
                  <a:pt x="100584" y="2827020"/>
                </a:lnTo>
                <a:close/>
              </a:path>
              <a:path w="151129" h="2976879">
                <a:moveTo>
                  <a:pt x="100584" y="2925592"/>
                </a:moveTo>
                <a:lnTo>
                  <a:pt x="100584" y="2851404"/>
                </a:lnTo>
                <a:lnTo>
                  <a:pt x="50292" y="2851404"/>
                </a:lnTo>
                <a:lnTo>
                  <a:pt x="50292" y="2927604"/>
                </a:lnTo>
                <a:lnTo>
                  <a:pt x="74676" y="2976372"/>
                </a:lnTo>
                <a:lnTo>
                  <a:pt x="100584" y="2925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43630" y="3039870"/>
            <a:ext cx="1901825" cy="13354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latin typeface="Tahoma"/>
                <a:cs typeface="Tahoma"/>
              </a:rPr>
              <a:t>Заявка</a:t>
            </a:r>
            <a:endParaRPr sz="1550">
              <a:latin typeface="Tahoma"/>
              <a:cs typeface="Tahoma"/>
            </a:endParaRPr>
          </a:p>
          <a:p>
            <a:pPr marL="262255" indent="-249554">
              <a:lnSpc>
                <a:spcPct val="100000"/>
              </a:lnSpc>
              <a:spcBef>
                <a:spcPts val="10"/>
              </a:spcBef>
              <a:buChar char="-"/>
              <a:tabLst>
                <a:tab pos="262255" algn="l"/>
              </a:tabLst>
            </a:pPr>
            <a:r>
              <a:rPr sz="1400" dirty="0">
                <a:latin typeface="Tahoma"/>
                <a:cs typeface="Tahoma"/>
              </a:rPr>
              <a:t>Через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ahoma"/>
                <a:cs typeface="Tahoma"/>
              </a:rPr>
              <a:t>суперсервис</a:t>
            </a:r>
            <a:endParaRPr sz="1400">
              <a:latin typeface="Tahoma"/>
              <a:cs typeface="Tahoma"/>
            </a:endParaRPr>
          </a:p>
          <a:p>
            <a:pPr marL="262255" marR="5080">
              <a:lnSpc>
                <a:spcPts val="1689"/>
              </a:lnSpc>
              <a:spcBef>
                <a:spcPts val="45"/>
              </a:spcBef>
            </a:pPr>
            <a:r>
              <a:rPr sz="1400" dirty="0">
                <a:latin typeface="Tahoma"/>
                <a:cs typeface="Tahoma"/>
              </a:rPr>
              <a:t>«Поступление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ahoma"/>
                <a:cs typeface="Tahoma"/>
              </a:rPr>
              <a:t>вуз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ahoma"/>
                <a:cs typeface="Tahoma"/>
              </a:rPr>
              <a:t>онлайн»</a:t>
            </a:r>
            <a:endParaRPr sz="1400">
              <a:latin typeface="Tahoma"/>
              <a:cs typeface="Tahoma"/>
            </a:endParaRPr>
          </a:p>
          <a:p>
            <a:pPr marL="262255" marR="193040" indent="-250190">
              <a:lnSpc>
                <a:spcPts val="1680"/>
              </a:lnSpc>
              <a:buChar char="-"/>
              <a:tabLst>
                <a:tab pos="262255" algn="l"/>
              </a:tabLst>
            </a:pPr>
            <a:r>
              <a:rPr sz="1400" dirty="0">
                <a:latin typeface="Tahoma"/>
                <a:cs typeface="Tahoma"/>
              </a:rPr>
              <a:t>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бумажном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ahoma"/>
                <a:cs typeface="Tahoma"/>
              </a:rPr>
              <a:t>виде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при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ahoma"/>
                <a:cs typeface="Tahoma"/>
              </a:rPr>
              <a:t>поступлении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20574" y="2013204"/>
            <a:ext cx="4162425" cy="3520440"/>
          </a:xfrm>
          <a:custGeom>
            <a:avLst/>
            <a:gdLst/>
            <a:ahLst/>
            <a:cxnLst/>
            <a:rect l="l" t="t" r="r" b="b"/>
            <a:pathLst>
              <a:path w="4162425" h="3520440">
                <a:moveTo>
                  <a:pt x="164592" y="39624"/>
                </a:moveTo>
                <a:lnTo>
                  <a:pt x="0" y="0"/>
                </a:lnTo>
                <a:lnTo>
                  <a:pt x="67056" y="153924"/>
                </a:lnTo>
                <a:lnTo>
                  <a:pt x="80772" y="137850"/>
                </a:lnTo>
                <a:lnTo>
                  <a:pt x="80772" y="99060"/>
                </a:lnTo>
                <a:lnTo>
                  <a:pt x="112776" y="60960"/>
                </a:lnTo>
                <a:lnTo>
                  <a:pt x="132304" y="77460"/>
                </a:lnTo>
                <a:lnTo>
                  <a:pt x="164592" y="39624"/>
                </a:lnTo>
                <a:close/>
              </a:path>
              <a:path w="4162425" h="3520440">
                <a:moveTo>
                  <a:pt x="132304" y="77460"/>
                </a:moveTo>
                <a:lnTo>
                  <a:pt x="112776" y="60960"/>
                </a:lnTo>
                <a:lnTo>
                  <a:pt x="80772" y="99060"/>
                </a:lnTo>
                <a:lnTo>
                  <a:pt x="100005" y="115311"/>
                </a:lnTo>
                <a:lnTo>
                  <a:pt x="132304" y="77460"/>
                </a:lnTo>
                <a:close/>
              </a:path>
              <a:path w="4162425" h="3520440">
                <a:moveTo>
                  <a:pt x="100005" y="115311"/>
                </a:moveTo>
                <a:lnTo>
                  <a:pt x="80772" y="99060"/>
                </a:lnTo>
                <a:lnTo>
                  <a:pt x="80772" y="137850"/>
                </a:lnTo>
                <a:lnTo>
                  <a:pt x="100005" y="115311"/>
                </a:lnTo>
                <a:close/>
              </a:path>
              <a:path w="4162425" h="3520440">
                <a:moveTo>
                  <a:pt x="4162044" y="3482340"/>
                </a:moveTo>
                <a:lnTo>
                  <a:pt x="132304" y="77460"/>
                </a:lnTo>
                <a:lnTo>
                  <a:pt x="100005" y="115311"/>
                </a:lnTo>
                <a:lnTo>
                  <a:pt x="4130040" y="3520440"/>
                </a:lnTo>
                <a:lnTo>
                  <a:pt x="4162044" y="3482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38586" y="4851906"/>
            <a:ext cx="2417445" cy="721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10"/>
              </a:spcBef>
            </a:pPr>
            <a:r>
              <a:rPr sz="1550" dirty="0">
                <a:latin typeface="Tahoma"/>
                <a:cs typeface="Tahoma"/>
              </a:rPr>
              <a:t>Уведомляет</a:t>
            </a:r>
            <a:r>
              <a:rPr sz="1550" spc="1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о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заявке</a:t>
            </a:r>
            <a:r>
              <a:rPr sz="1550" spc="5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(если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бумажном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ahoma"/>
                <a:cs typeface="Tahoma"/>
              </a:rPr>
              <a:t>виде)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Уведомляет</a:t>
            </a:r>
            <a:r>
              <a:rPr sz="1550" spc="1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о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зачислении</a:t>
            </a:r>
            <a:endParaRPr sz="1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324" y="1241551"/>
            <a:ext cx="6470015" cy="242887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413384" indent="-400685">
              <a:lnSpc>
                <a:spcPct val="100000"/>
              </a:lnSpc>
              <a:spcBef>
                <a:spcPts val="1360"/>
              </a:spcBef>
              <a:buAutoNum type="arabicPeriod"/>
              <a:tabLst>
                <a:tab pos="413384" algn="l"/>
              </a:tabLst>
            </a:pPr>
            <a:r>
              <a:rPr sz="2100" b="1" dirty="0">
                <a:latin typeface="Tahoma"/>
                <a:cs typeface="Tahoma"/>
              </a:rPr>
              <a:t>Предложения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заказчиков</a:t>
            </a:r>
            <a:endParaRPr sz="2100">
              <a:latin typeface="Tahoma"/>
              <a:cs typeface="Tahoma"/>
            </a:endParaRPr>
          </a:p>
          <a:p>
            <a:pPr marL="413384" marR="118110" indent="-401320">
              <a:lnSpc>
                <a:spcPts val="3790"/>
              </a:lnSpc>
              <a:spcBef>
                <a:spcPts val="325"/>
              </a:spcBef>
              <a:buAutoNum type="arabicPeriod"/>
              <a:tabLst>
                <a:tab pos="413384" algn="l"/>
              </a:tabLst>
            </a:pPr>
            <a:r>
              <a:rPr sz="2100" b="1" dirty="0">
                <a:latin typeface="Tahoma"/>
                <a:cs typeface="Tahoma"/>
              </a:rPr>
              <a:t>Взаимодействие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заказчика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и</a:t>
            </a:r>
            <a:r>
              <a:rPr sz="2100" spc="7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гражданина,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подача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заявки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на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предложение</a:t>
            </a:r>
            <a:endParaRPr sz="2100">
              <a:latin typeface="Tahoma"/>
              <a:cs typeface="Tahoma"/>
            </a:endParaRPr>
          </a:p>
          <a:p>
            <a:pPr marL="413384" indent="-400685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13384" algn="l"/>
              </a:tabLst>
            </a:pPr>
            <a:r>
              <a:rPr sz="2100" b="1" spc="-10" dirty="0">
                <a:latin typeface="Tahoma"/>
                <a:cs typeface="Tahoma"/>
              </a:rPr>
              <a:t>Санкции</a:t>
            </a:r>
            <a:endParaRPr sz="2100">
              <a:latin typeface="Tahoma"/>
              <a:cs typeface="Tahoma"/>
            </a:endParaRPr>
          </a:p>
          <a:p>
            <a:pPr marL="413384" indent="-400685">
              <a:lnSpc>
                <a:spcPct val="100000"/>
              </a:lnSpc>
              <a:spcBef>
                <a:spcPts val="1260"/>
              </a:spcBef>
              <a:buAutoNum type="arabicPeriod"/>
              <a:tabLst>
                <a:tab pos="413384" algn="l"/>
              </a:tabLst>
            </a:pPr>
            <a:r>
              <a:rPr sz="2100" b="1" dirty="0">
                <a:latin typeface="Tahoma"/>
                <a:cs typeface="Tahoma"/>
              </a:rPr>
              <a:t>Заключение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договора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о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целевом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обучении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92" y="868171"/>
            <a:ext cx="787019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Взаимодействие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заказчика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и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гражданина,</a:t>
            </a:r>
            <a:r>
              <a:rPr sz="1550" spc="15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подача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заявки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на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предложение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8353" y="2042160"/>
            <a:ext cx="8941435" cy="3746500"/>
          </a:xfrm>
          <a:custGeom>
            <a:avLst/>
            <a:gdLst/>
            <a:ahLst/>
            <a:cxnLst/>
            <a:rect l="l" t="t" r="r" b="b"/>
            <a:pathLst>
              <a:path w="8941435" h="3746500">
                <a:moveTo>
                  <a:pt x="8941304" y="3121151"/>
                </a:moveTo>
                <a:lnTo>
                  <a:pt x="8941304" y="624839"/>
                </a:lnTo>
                <a:lnTo>
                  <a:pt x="8939430" y="576095"/>
                </a:lnTo>
                <a:lnTo>
                  <a:pt x="8933900" y="528361"/>
                </a:lnTo>
                <a:lnTo>
                  <a:pt x="8924851" y="481779"/>
                </a:lnTo>
                <a:lnTo>
                  <a:pt x="8912423" y="436488"/>
                </a:lnTo>
                <a:lnTo>
                  <a:pt x="8896753" y="392629"/>
                </a:lnTo>
                <a:lnTo>
                  <a:pt x="8877980" y="350342"/>
                </a:lnTo>
                <a:lnTo>
                  <a:pt x="8856242" y="309767"/>
                </a:lnTo>
                <a:lnTo>
                  <a:pt x="8831678" y="271044"/>
                </a:lnTo>
                <a:lnTo>
                  <a:pt x="8804424" y="234313"/>
                </a:lnTo>
                <a:lnTo>
                  <a:pt x="8774620" y="199716"/>
                </a:lnTo>
                <a:lnTo>
                  <a:pt x="8742404" y="167391"/>
                </a:lnTo>
                <a:lnTo>
                  <a:pt x="8707915" y="137479"/>
                </a:lnTo>
                <a:lnTo>
                  <a:pt x="8671289" y="110121"/>
                </a:lnTo>
                <a:lnTo>
                  <a:pt x="8632666" y="85456"/>
                </a:lnTo>
                <a:lnTo>
                  <a:pt x="8592184" y="63625"/>
                </a:lnTo>
                <a:lnTo>
                  <a:pt x="8549981" y="44768"/>
                </a:lnTo>
                <a:lnTo>
                  <a:pt x="8506195" y="29025"/>
                </a:lnTo>
                <a:lnTo>
                  <a:pt x="8460964" y="16537"/>
                </a:lnTo>
                <a:lnTo>
                  <a:pt x="8414428" y="7443"/>
                </a:lnTo>
                <a:lnTo>
                  <a:pt x="8366723" y="1884"/>
                </a:lnTo>
                <a:lnTo>
                  <a:pt x="8317988" y="0"/>
                </a:lnTo>
                <a:lnTo>
                  <a:pt x="624839" y="0"/>
                </a:lnTo>
                <a:lnTo>
                  <a:pt x="575897" y="1884"/>
                </a:lnTo>
                <a:lnTo>
                  <a:pt x="528005" y="7443"/>
                </a:lnTo>
                <a:lnTo>
                  <a:pt x="481299" y="16537"/>
                </a:lnTo>
                <a:lnTo>
                  <a:pt x="435917" y="29025"/>
                </a:lnTo>
                <a:lnTo>
                  <a:pt x="391997" y="44768"/>
                </a:lnTo>
                <a:lnTo>
                  <a:pt x="349675" y="63625"/>
                </a:lnTo>
                <a:lnTo>
                  <a:pt x="309089" y="85456"/>
                </a:lnTo>
                <a:lnTo>
                  <a:pt x="270376" y="110121"/>
                </a:lnTo>
                <a:lnTo>
                  <a:pt x="233674" y="137479"/>
                </a:lnTo>
                <a:lnTo>
                  <a:pt x="199118" y="167391"/>
                </a:lnTo>
                <a:lnTo>
                  <a:pt x="166848" y="199716"/>
                </a:lnTo>
                <a:lnTo>
                  <a:pt x="137000" y="234313"/>
                </a:lnTo>
                <a:lnTo>
                  <a:pt x="109710" y="271044"/>
                </a:lnTo>
                <a:lnTo>
                  <a:pt x="85118" y="309767"/>
                </a:lnTo>
                <a:lnTo>
                  <a:pt x="63359" y="350342"/>
                </a:lnTo>
                <a:lnTo>
                  <a:pt x="44571" y="392629"/>
                </a:lnTo>
                <a:lnTo>
                  <a:pt x="28891" y="436488"/>
                </a:lnTo>
                <a:lnTo>
                  <a:pt x="16457" y="481779"/>
                </a:lnTo>
                <a:lnTo>
                  <a:pt x="7405" y="528361"/>
                </a:lnTo>
                <a:lnTo>
                  <a:pt x="1874" y="576095"/>
                </a:lnTo>
                <a:lnTo>
                  <a:pt x="0" y="624839"/>
                </a:lnTo>
                <a:lnTo>
                  <a:pt x="0" y="3121151"/>
                </a:lnTo>
                <a:lnTo>
                  <a:pt x="1874" y="3169896"/>
                </a:lnTo>
                <a:lnTo>
                  <a:pt x="7405" y="3217630"/>
                </a:lnTo>
                <a:lnTo>
                  <a:pt x="16457" y="3264212"/>
                </a:lnTo>
                <a:lnTo>
                  <a:pt x="28891" y="3309503"/>
                </a:lnTo>
                <a:lnTo>
                  <a:pt x="44571" y="3353362"/>
                </a:lnTo>
                <a:lnTo>
                  <a:pt x="63359" y="3395649"/>
                </a:lnTo>
                <a:lnTo>
                  <a:pt x="85118" y="3436224"/>
                </a:lnTo>
                <a:lnTo>
                  <a:pt x="109710" y="3474947"/>
                </a:lnTo>
                <a:lnTo>
                  <a:pt x="137000" y="3511678"/>
                </a:lnTo>
                <a:lnTo>
                  <a:pt x="166848" y="3546275"/>
                </a:lnTo>
                <a:lnTo>
                  <a:pt x="199118" y="3578600"/>
                </a:lnTo>
                <a:lnTo>
                  <a:pt x="233674" y="3608512"/>
                </a:lnTo>
                <a:lnTo>
                  <a:pt x="270376" y="3635870"/>
                </a:lnTo>
                <a:lnTo>
                  <a:pt x="309089" y="3660535"/>
                </a:lnTo>
                <a:lnTo>
                  <a:pt x="349675" y="3682366"/>
                </a:lnTo>
                <a:lnTo>
                  <a:pt x="391997" y="3701223"/>
                </a:lnTo>
                <a:lnTo>
                  <a:pt x="435917" y="3716965"/>
                </a:lnTo>
                <a:lnTo>
                  <a:pt x="481299" y="3729454"/>
                </a:lnTo>
                <a:lnTo>
                  <a:pt x="528005" y="3738548"/>
                </a:lnTo>
                <a:lnTo>
                  <a:pt x="575897" y="3744107"/>
                </a:lnTo>
                <a:lnTo>
                  <a:pt x="624839" y="3745991"/>
                </a:lnTo>
                <a:lnTo>
                  <a:pt x="8317988" y="3745991"/>
                </a:lnTo>
                <a:lnTo>
                  <a:pt x="8366723" y="3744107"/>
                </a:lnTo>
                <a:lnTo>
                  <a:pt x="8414428" y="3738548"/>
                </a:lnTo>
                <a:lnTo>
                  <a:pt x="8460964" y="3729454"/>
                </a:lnTo>
                <a:lnTo>
                  <a:pt x="8506195" y="3716965"/>
                </a:lnTo>
                <a:lnTo>
                  <a:pt x="8549981" y="3701223"/>
                </a:lnTo>
                <a:lnTo>
                  <a:pt x="8592184" y="3682366"/>
                </a:lnTo>
                <a:lnTo>
                  <a:pt x="8632666" y="3660535"/>
                </a:lnTo>
                <a:lnTo>
                  <a:pt x="8671289" y="3635870"/>
                </a:lnTo>
                <a:lnTo>
                  <a:pt x="8707915" y="3608512"/>
                </a:lnTo>
                <a:lnTo>
                  <a:pt x="8742404" y="3578600"/>
                </a:lnTo>
                <a:lnTo>
                  <a:pt x="8774620" y="3546275"/>
                </a:lnTo>
                <a:lnTo>
                  <a:pt x="8804424" y="3511678"/>
                </a:lnTo>
                <a:lnTo>
                  <a:pt x="8831678" y="3474947"/>
                </a:lnTo>
                <a:lnTo>
                  <a:pt x="8856242" y="3436224"/>
                </a:lnTo>
                <a:lnTo>
                  <a:pt x="8877980" y="3395649"/>
                </a:lnTo>
                <a:lnTo>
                  <a:pt x="8896753" y="3353362"/>
                </a:lnTo>
                <a:lnTo>
                  <a:pt x="8912423" y="3309503"/>
                </a:lnTo>
                <a:lnTo>
                  <a:pt x="8924851" y="3264212"/>
                </a:lnTo>
                <a:lnTo>
                  <a:pt x="8933900" y="3217630"/>
                </a:lnTo>
                <a:lnTo>
                  <a:pt x="8939430" y="3169896"/>
                </a:lnTo>
                <a:lnTo>
                  <a:pt x="8941304" y="312115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6360" y="1973071"/>
            <a:ext cx="6840220" cy="219138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40"/>
              </a:spcBef>
            </a:pPr>
            <a:r>
              <a:rPr sz="4700" spc="-10" dirty="0"/>
              <a:t>ВАЖНО!</a:t>
            </a:r>
            <a:endParaRPr sz="4700"/>
          </a:p>
          <a:p>
            <a:pPr marL="12065" marR="5080" algn="ctr">
              <a:lnSpc>
                <a:spcPct val="100600"/>
              </a:lnSpc>
              <a:spcBef>
                <a:spcPts val="15"/>
              </a:spcBef>
            </a:pPr>
            <a:r>
              <a:rPr sz="4700" b="0" dirty="0">
                <a:latin typeface="Tahoma"/>
                <a:cs typeface="Tahoma"/>
              </a:rPr>
              <a:t>Договоры,</a:t>
            </a:r>
            <a:r>
              <a:rPr sz="4700" b="0" spc="254" dirty="0">
                <a:latin typeface="Times New Roman"/>
                <a:cs typeface="Times New Roman"/>
              </a:rPr>
              <a:t> </a:t>
            </a:r>
            <a:r>
              <a:rPr sz="4700" b="0" spc="-10" dirty="0">
                <a:latin typeface="Tahoma"/>
                <a:cs typeface="Tahoma"/>
              </a:rPr>
              <a:t>заключенные</a:t>
            </a:r>
            <a:r>
              <a:rPr sz="4700" b="0" spc="-10" dirty="0">
                <a:latin typeface="Times New Roman"/>
                <a:cs typeface="Times New Roman"/>
              </a:rPr>
              <a:t> </a:t>
            </a:r>
            <a:r>
              <a:rPr sz="4700" b="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до</a:t>
            </a:r>
            <a:r>
              <a:rPr sz="4700" b="0" u="heavy" spc="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700" b="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01</a:t>
            </a:r>
            <a:r>
              <a:rPr sz="4700" b="0" u="heavy" spc="2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700" b="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мая</a:t>
            </a:r>
            <a:r>
              <a:rPr sz="4700" b="0" u="heavy" spc="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700" b="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2024</a:t>
            </a:r>
            <a:r>
              <a:rPr sz="4700" b="0" u="heavy" spc="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700" b="0" u="heavy" spc="-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года</a:t>
            </a:r>
            <a:endParaRPr sz="4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0932" y="4138674"/>
            <a:ext cx="8291195" cy="14687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4700" dirty="0">
                <a:latin typeface="Tahoma"/>
                <a:cs typeface="Tahoma"/>
              </a:rPr>
              <a:t>для</a:t>
            </a:r>
            <a:r>
              <a:rPr sz="4700" spc="280" dirty="0">
                <a:latin typeface="Times New Roman"/>
                <a:cs typeface="Times New Roman"/>
              </a:rPr>
              <a:t> </a:t>
            </a:r>
            <a:r>
              <a:rPr sz="4700" dirty="0">
                <a:latin typeface="Tahoma"/>
                <a:cs typeface="Tahoma"/>
              </a:rPr>
              <a:t>поступления</a:t>
            </a:r>
            <a:r>
              <a:rPr sz="4700" spc="245" dirty="0">
                <a:latin typeface="Times New Roman"/>
                <a:cs typeface="Times New Roman"/>
              </a:rPr>
              <a:t> </a:t>
            </a:r>
            <a:r>
              <a:rPr sz="4700" dirty="0">
                <a:latin typeface="Tahoma"/>
                <a:cs typeface="Tahoma"/>
              </a:rPr>
              <a:t>в</a:t>
            </a:r>
            <a:r>
              <a:rPr sz="4700" spc="295" dirty="0">
                <a:latin typeface="Times New Roman"/>
                <a:cs typeface="Times New Roman"/>
              </a:rPr>
              <a:t> </a:t>
            </a:r>
            <a:r>
              <a:rPr sz="4700" dirty="0">
                <a:latin typeface="Tahoma"/>
                <a:cs typeface="Tahoma"/>
              </a:rPr>
              <a:t>2024</a:t>
            </a:r>
            <a:r>
              <a:rPr sz="4700" spc="265" dirty="0">
                <a:latin typeface="Times New Roman"/>
                <a:cs typeface="Times New Roman"/>
              </a:rPr>
              <a:t> </a:t>
            </a:r>
            <a:r>
              <a:rPr sz="4700" spc="-10" dirty="0">
                <a:latin typeface="Tahoma"/>
                <a:cs typeface="Tahoma"/>
              </a:rPr>
              <a:t>году,</a:t>
            </a:r>
            <a:endParaRPr sz="470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35"/>
              </a:spcBef>
            </a:pPr>
            <a:r>
              <a:rPr sz="4700" b="1" spc="-10" dirty="0">
                <a:latin typeface="Tahoma"/>
                <a:cs typeface="Tahoma"/>
              </a:rPr>
              <a:t>недействительны!</a:t>
            </a:r>
            <a:endParaRPr sz="4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92" y="868171"/>
            <a:ext cx="787019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Взаимодействие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заказчика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и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гражданина,</a:t>
            </a:r>
            <a:r>
              <a:rPr sz="1550" spc="15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подача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заявки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на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предложение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541" y="1815083"/>
            <a:ext cx="2095500" cy="396240"/>
          </a:xfrm>
          <a:custGeom>
            <a:avLst/>
            <a:gdLst/>
            <a:ahLst/>
            <a:cxnLst/>
            <a:rect l="l" t="t" r="r" b="b"/>
            <a:pathLst>
              <a:path w="2095500" h="396239">
                <a:moveTo>
                  <a:pt x="2095496" y="330707"/>
                </a:moveTo>
                <a:lnTo>
                  <a:pt x="2095496" y="67055"/>
                </a:lnTo>
                <a:lnTo>
                  <a:pt x="2090401" y="41147"/>
                </a:lnTo>
                <a:lnTo>
                  <a:pt x="2076446" y="19811"/>
                </a:lnTo>
                <a:lnTo>
                  <a:pt x="2055634" y="5333"/>
                </a:lnTo>
                <a:lnTo>
                  <a:pt x="2029964" y="0"/>
                </a:lnTo>
                <a:lnTo>
                  <a:pt x="65531" y="0"/>
                </a:lnTo>
                <a:lnTo>
                  <a:pt x="39862" y="5333"/>
                </a:lnTo>
                <a:lnTo>
                  <a:pt x="19049" y="19811"/>
                </a:lnTo>
                <a:lnTo>
                  <a:pt x="5095" y="41147"/>
                </a:lnTo>
                <a:lnTo>
                  <a:pt x="0" y="67055"/>
                </a:lnTo>
                <a:lnTo>
                  <a:pt x="0" y="330707"/>
                </a:lnTo>
                <a:lnTo>
                  <a:pt x="5095" y="356377"/>
                </a:lnTo>
                <a:lnTo>
                  <a:pt x="19049" y="377189"/>
                </a:lnTo>
                <a:lnTo>
                  <a:pt x="39862" y="391144"/>
                </a:lnTo>
                <a:lnTo>
                  <a:pt x="65531" y="396239"/>
                </a:lnTo>
                <a:lnTo>
                  <a:pt x="2029964" y="396239"/>
                </a:lnTo>
                <a:lnTo>
                  <a:pt x="2055634" y="391144"/>
                </a:lnTo>
                <a:lnTo>
                  <a:pt x="2076446" y="377189"/>
                </a:lnTo>
                <a:lnTo>
                  <a:pt x="2090401" y="356377"/>
                </a:lnTo>
                <a:lnTo>
                  <a:pt x="2095496" y="33070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2688" y="1838959"/>
            <a:ext cx="15036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ЗАКАЗЧИК</a:t>
            </a:r>
          </a:p>
        </p:txBody>
      </p:sp>
      <p:sp>
        <p:nvSpPr>
          <p:cNvPr id="5" name="object 5"/>
          <p:cNvSpPr/>
          <p:nvPr/>
        </p:nvSpPr>
        <p:spPr>
          <a:xfrm>
            <a:off x="1299853" y="2250948"/>
            <a:ext cx="149860" cy="2425065"/>
          </a:xfrm>
          <a:custGeom>
            <a:avLst/>
            <a:gdLst/>
            <a:ahLst/>
            <a:cxnLst/>
            <a:rect l="l" t="t" r="r" b="b"/>
            <a:pathLst>
              <a:path w="149859" h="2425065">
                <a:moveTo>
                  <a:pt x="100584" y="2372339"/>
                </a:moveTo>
                <a:lnTo>
                  <a:pt x="100584" y="2299716"/>
                </a:lnTo>
                <a:lnTo>
                  <a:pt x="50292" y="2299716"/>
                </a:lnTo>
                <a:lnTo>
                  <a:pt x="50206" y="2273808"/>
                </a:lnTo>
                <a:lnTo>
                  <a:pt x="0" y="2273808"/>
                </a:lnTo>
                <a:lnTo>
                  <a:pt x="74676" y="2424684"/>
                </a:lnTo>
                <a:lnTo>
                  <a:pt x="100584" y="2372339"/>
                </a:lnTo>
                <a:close/>
              </a:path>
              <a:path w="149859" h="2425065">
                <a:moveTo>
                  <a:pt x="100498" y="2273808"/>
                </a:moveTo>
                <a:lnTo>
                  <a:pt x="92964" y="0"/>
                </a:lnTo>
                <a:lnTo>
                  <a:pt x="42672" y="0"/>
                </a:lnTo>
                <a:lnTo>
                  <a:pt x="50206" y="2273808"/>
                </a:lnTo>
                <a:lnTo>
                  <a:pt x="100498" y="2273808"/>
                </a:lnTo>
                <a:close/>
              </a:path>
              <a:path w="149859" h="2425065">
                <a:moveTo>
                  <a:pt x="100584" y="2299716"/>
                </a:moveTo>
                <a:lnTo>
                  <a:pt x="100498" y="2273808"/>
                </a:lnTo>
                <a:lnTo>
                  <a:pt x="50206" y="2273808"/>
                </a:lnTo>
                <a:lnTo>
                  <a:pt x="50292" y="2299716"/>
                </a:lnTo>
                <a:lnTo>
                  <a:pt x="100584" y="2299716"/>
                </a:lnTo>
                <a:close/>
              </a:path>
              <a:path w="149859" h="2425065">
                <a:moveTo>
                  <a:pt x="149352" y="2273808"/>
                </a:moveTo>
                <a:lnTo>
                  <a:pt x="100498" y="2273808"/>
                </a:lnTo>
                <a:lnTo>
                  <a:pt x="100584" y="2372339"/>
                </a:lnTo>
                <a:lnTo>
                  <a:pt x="149352" y="2273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077" y="4783835"/>
            <a:ext cx="2095500" cy="1463040"/>
          </a:xfrm>
          <a:custGeom>
            <a:avLst/>
            <a:gdLst/>
            <a:ahLst/>
            <a:cxnLst/>
            <a:rect l="l" t="t" r="r" b="b"/>
            <a:pathLst>
              <a:path w="2095500" h="1463039">
                <a:moveTo>
                  <a:pt x="2095496" y="1219199"/>
                </a:moveTo>
                <a:lnTo>
                  <a:pt x="2095496" y="243839"/>
                </a:lnTo>
                <a:lnTo>
                  <a:pt x="2090582" y="194857"/>
                </a:lnTo>
                <a:lnTo>
                  <a:pt x="2076470" y="149161"/>
                </a:lnTo>
                <a:lnTo>
                  <a:pt x="2054107" y="107751"/>
                </a:lnTo>
                <a:lnTo>
                  <a:pt x="2024440" y="71627"/>
                </a:lnTo>
                <a:lnTo>
                  <a:pt x="1988415" y="41790"/>
                </a:lnTo>
                <a:lnTo>
                  <a:pt x="1946978" y="19240"/>
                </a:lnTo>
                <a:lnTo>
                  <a:pt x="1901076" y="4976"/>
                </a:lnTo>
                <a:lnTo>
                  <a:pt x="1851656" y="0"/>
                </a:lnTo>
                <a:lnTo>
                  <a:pt x="243839" y="0"/>
                </a:lnTo>
                <a:lnTo>
                  <a:pt x="194857" y="4976"/>
                </a:lnTo>
                <a:lnTo>
                  <a:pt x="149161" y="19240"/>
                </a:lnTo>
                <a:lnTo>
                  <a:pt x="107751" y="41790"/>
                </a:lnTo>
                <a:lnTo>
                  <a:pt x="71627" y="71627"/>
                </a:lnTo>
                <a:lnTo>
                  <a:pt x="41790" y="107751"/>
                </a:lnTo>
                <a:lnTo>
                  <a:pt x="19240" y="149161"/>
                </a:lnTo>
                <a:lnTo>
                  <a:pt x="4976" y="194857"/>
                </a:lnTo>
                <a:lnTo>
                  <a:pt x="0" y="243839"/>
                </a:lnTo>
                <a:lnTo>
                  <a:pt x="0" y="1219199"/>
                </a:lnTo>
                <a:lnTo>
                  <a:pt x="4976" y="1268182"/>
                </a:lnTo>
                <a:lnTo>
                  <a:pt x="19240" y="1313878"/>
                </a:lnTo>
                <a:lnTo>
                  <a:pt x="41790" y="1355288"/>
                </a:lnTo>
                <a:lnTo>
                  <a:pt x="71627" y="1391411"/>
                </a:lnTo>
                <a:lnTo>
                  <a:pt x="107751" y="1421249"/>
                </a:lnTo>
                <a:lnTo>
                  <a:pt x="149161" y="1443799"/>
                </a:lnTo>
                <a:lnTo>
                  <a:pt x="194857" y="1458063"/>
                </a:lnTo>
                <a:lnTo>
                  <a:pt x="243839" y="1463039"/>
                </a:lnTo>
                <a:lnTo>
                  <a:pt x="1851656" y="1463039"/>
                </a:lnTo>
                <a:lnTo>
                  <a:pt x="1901076" y="1458063"/>
                </a:lnTo>
                <a:lnTo>
                  <a:pt x="1946978" y="1443799"/>
                </a:lnTo>
                <a:lnTo>
                  <a:pt x="1988415" y="1421249"/>
                </a:lnTo>
                <a:lnTo>
                  <a:pt x="2024440" y="1391411"/>
                </a:lnTo>
                <a:lnTo>
                  <a:pt x="2054107" y="1355288"/>
                </a:lnTo>
                <a:lnTo>
                  <a:pt x="2076470" y="1313878"/>
                </a:lnTo>
                <a:lnTo>
                  <a:pt x="2090582" y="1268182"/>
                </a:lnTo>
                <a:lnTo>
                  <a:pt x="2095496" y="12191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1372" y="5019545"/>
            <a:ext cx="1421765" cy="98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Tahoma"/>
                <a:cs typeface="Tahoma"/>
              </a:rPr>
              <a:t>Портал</a:t>
            </a:r>
            <a:endParaRPr sz="2100">
              <a:latin typeface="Tahoma"/>
              <a:cs typeface="Tahoma"/>
            </a:endParaRPr>
          </a:p>
          <a:p>
            <a:pPr marL="12700" marR="5080" indent="121920">
              <a:lnSpc>
                <a:spcPct val="100000"/>
              </a:lnSpc>
              <a:spcBef>
                <a:spcPts val="10"/>
              </a:spcBef>
            </a:pPr>
            <a:r>
              <a:rPr sz="2100" b="1" spc="-10" dirty="0">
                <a:latin typeface="Tahoma"/>
                <a:cs typeface="Tahoma"/>
              </a:rPr>
              <a:t>«Работа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в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России»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6147" y="3361434"/>
            <a:ext cx="129413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latin typeface="Tahoma"/>
                <a:cs typeface="Tahoma"/>
              </a:rPr>
              <a:t>Предложение</a:t>
            </a:r>
            <a:endParaRPr sz="1550">
              <a:latin typeface="Tahoma"/>
              <a:cs typeface="Tahom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913509" y="2561844"/>
          <a:ext cx="6062345" cy="2710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3345"/>
                <a:gridCol w="3429000"/>
              </a:tblGrid>
              <a:tr h="46735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2100" b="1" spc="-10" dirty="0">
                          <a:latin typeface="Tahoma"/>
                          <a:cs typeface="Tahoma"/>
                        </a:rPr>
                        <a:t>Обучающийся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72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b="1" spc="-10" dirty="0">
                          <a:latin typeface="Tahoma"/>
                          <a:cs typeface="Tahoma"/>
                        </a:rPr>
                        <a:t>Абитуриент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0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21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21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ahoma"/>
                          <a:cs typeface="Tahoma"/>
                        </a:rPr>
                        <a:t>квоте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26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21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latin typeface="Tahoma"/>
                          <a:cs typeface="Tahoma"/>
                        </a:rPr>
                        <a:t>Не</a:t>
                      </a:r>
                      <a:r>
                        <a:rPr sz="21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21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ahoma"/>
                          <a:cs typeface="Tahoma"/>
                        </a:rPr>
                        <a:t>квоте</a:t>
                      </a:r>
                      <a:endParaRPr sz="2100">
                        <a:latin typeface="Tahoma"/>
                        <a:cs typeface="Tahoma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00" dirty="0">
                          <a:latin typeface="Tahoma"/>
                          <a:cs typeface="Tahoma"/>
                        </a:rPr>
                        <a:t>(бюджет</a:t>
                      </a:r>
                      <a:r>
                        <a:rPr sz="21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dirty="0">
                          <a:latin typeface="Tahoma"/>
                          <a:cs typeface="Tahoma"/>
                        </a:rPr>
                        <a:t>или</a:t>
                      </a:r>
                      <a:r>
                        <a:rPr sz="21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spc="-10" dirty="0">
                          <a:latin typeface="Tahoma"/>
                          <a:cs typeface="Tahoma"/>
                        </a:rPr>
                        <a:t>внебюджет)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4085">
                <a:tc>
                  <a:txBody>
                    <a:bodyPr/>
                    <a:lstStyle/>
                    <a:p>
                      <a:pPr marL="534670" marR="529590" indent="-635" algn="ctr">
                        <a:lnSpc>
                          <a:spcPct val="101600"/>
                        </a:lnSpc>
                        <a:spcBef>
                          <a:spcPts val="819"/>
                        </a:spcBef>
                      </a:pPr>
                      <a:r>
                        <a:rPr sz="155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10" dirty="0">
                          <a:latin typeface="Tahoma"/>
                          <a:cs typeface="Tahoma"/>
                        </a:rPr>
                        <a:t>сроки,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10" dirty="0">
                          <a:latin typeface="Tahoma"/>
                          <a:cs typeface="Tahoma"/>
                        </a:rPr>
                        <a:t>определяемые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10" dirty="0">
                          <a:latin typeface="Tahoma"/>
                          <a:cs typeface="Tahoma"/>
                        </a:rPr>
                        <a:t>заказчиком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104139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50594" marR="640715" indent="-304800">
                        <a:lnSpc>
                          <a:spcPct val="101899"/>
                        </a:lnSpc>
                      </a:pPr>
                      <a:r>
                        <a:rPr sz="1550" b="1" dirty="0">
                          <a:latin typeface="Tahoma"/>
                          <a:cs typeface="Tahoma"/>
                        </a:rPr>
                        <a:t>Не</a:t>
                      </a:r>
                      <a:r>
                        <a:rPr sz="155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dirty="0">
                          <a:latin typeface="Tahoma"/>
                          <a:cs typeface="Tahoma"/>
                        </a:rPr>
                        <a:t>позднее</a:t>
                      </a:r>
                      <a:r>
                        <a:rPr sz="15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dirty="0">
                          <a:latin typeface="Tahoma"/>
                          <a:cs typeface="Tahoma"/>
                        </a:rPr>
                        <a:t>10</a:t>
                      </a:r>
                      <a:r>
                        <a:rPr sz="155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20" dirty="0">
                          <a:latin typeface="Tahoma"/>
                          <a:cs typeface="Tahoma"/>
                        </a:rPr>
                        <a:t>июня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dirty="0">
                          <a:latin typeface="Tahoma"/>
                          <a:cs typeface="Tahoma"/>
                        </a:rPr>
                        <a:t>текущего</a:t>
                      </a:r>
                      <a:r>
                        <a:rPr sz="15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20" dirty="0">
                          <a:latin typeface="Tahoma"/>
                          <a:cs typeface="Tahoma"/>
                        </a:rPr>
                        <a:t>года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92" y="868171"/>
            <a:ext cx="787019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Взаимодействие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заказчика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и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гражданина,</a:t>
            </a:r>
            <a:r>
              <a:rPr sz="1550" spc="15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подача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заявки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на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предложение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361" y="1621536"/>
            <a:ext cx="2095500" cy="396240"/>
          </a:xfrm>
          <a:custGeom>
            <a:avLst/>
            <a:gdLst/>
            <a:ahLst/>
            <a:cxnLst/>
            <a:rect l="l" t="t" r="r" b="b"/>
            <a:pathLst>
              <a:path w="2095500" h="396239">
                <a:moveTo>
                  <a:pt x="2095496" y="330707"/>
                </a:moveTo>
                <a:lnTo>
                  <a:pt x="2095496" y="67055"/>
                </a:lnTo>
                <a:lnTo>
                  <a:pt x="2090401" y="41147"/>
                </a:lnTo>
                <a:lnTo>
                  <a:pt x="2076446" y="19811"/>
                </a:lnTo>
                <a:lnTo>
                  <a:pt x="2055634" y="5333"/>
                </a:lnTo>
                <a:lnTo>
                  <a:pt x="2029964" y="0"/>
                </a:lnTo>
                <a:lnTo>
                  <a:pt x="67055" y="0"/>
                </a:lnTo>
                <a:lnTo>
                  <a:pt x="41147" y="5333"/>
                </a:lnTo>
                <a:lnTo>
                  <a:pt x="19811" y="19811"/>
                </a:lnTo>
                <a:lnTo>
                  <a:pt x="5333" y="41147"/>
                </a:lnTo>
                <a:lnTo>
                  <a:pt x="0" y="67055"/>
                </a:lnTo>
                <a:lnTo>
                  <a:pt x="0" y="330707"/>
                </a:lnTo>
                <a:lnTo>
                  <a:pt x="5333" y="356377"/>
                </a:lnTo>
                <a:lnTo>
                  <a:pt x="19811" y="377189"/>
                </a:lnTo>
                <a:lnTo>
                  <a:pt x="41147" y="391144"/>
                </a:lnTo>
                <a:lnTo>
                  <a:pt x="67055" y="396239"/>
                </a:lnTo>
                <a:lnTo>
                  <a:pt x="2029964" y="396239"/>
                </a:lnTo>
                <a:lnTo>
                  <a:pt x="2055634" y="391144"/>
                </a:lnTo>
                <a:lnTo>
                  <a:pt x="2076446" y="377189"/>
                </a:lnTo>
                <a:lnTo>
                  <a:pt x="2090401" y="356377"/>
                </a:lnTo>
                <a:lnTo>
                  <a:pt x="2095496" y="33070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9536" y="1645411"/>
            <a:ext cx="18161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ГРАЖДАНИН</a:t>
            </a:r>
          </a:p>
        </p:txBody>
      </p:sp>
      <p:sp>
        <p:nvSpPr>
          <p:cNvPr id="5" name="object 5"/>
          <p:cNvSpPr/>
          <p:nvPr/>
        </p:nvSpPr>
        <p:spPr>
          <a:xfrm>
            <a:off x="411361" y="5250179"/>
            <a:ext cx="2095500" cy="394970"/>
          </a:xfrm>
          <a:custGeom>
            <a:avLst/>
            <a:gdLst/>
            <a:ahLst/>
            <a:cxnLst/>
            <a:rect l="l" t="t" r="r" b="b"/>
            <a:pathLst>
              <a:path w="2095500" h="394970">
                <a:moveTo>
                  <a:pt x="2095496" y="329183"/>
                </a:moveTo>
                <a:lnTo>
                  <a:pt x="2095496" y="65531"/>
                </a:lnTo>
                <a:lnTo>
                  <a:pt x="2090401" y="39862"/>
                </a:lnTo>
                <a:lnTo>
                  <a:pt x="2076446" y="19049"/>
                </a:lnTo>
                <a:lnTo>
                  <a:pt x="2055634" y="5095"/>
                </a:lnTo>
                <a:lnTo>
                  <a:pt x="2029964" y="0"/>
                </a:lnTo>
                <a:lnTo>
                  <a:pt x="67055" y="0"/>
                </a:lnTo>
                <a:lnTo>
                  <a:pt x="41147" y="5095"/>
                </a:lnTo>
                <a:lnTo>
                  <a:pt x="19811" y="19049"/>
                </a:lnTo>
                <a:lnTo>
                  <a:pt x="5333" y="39862"/>
                </a:lnTo>
                <a:lnTo>
                  <a:pt x="0" y="65531"/>
                </a:lnTo>
                <a:lnTo>
                  <a:pt x="0" y="329183"/>
                </a:lnTo>
                <a:lnTo>
                  <a:pt x="5333" y="354853"/>
                </a:lnTo>
                <a:lnTo>
                  <a:pt x="19811" y="375665"/>
                </a:lnTo>
                <a:lnTo>
                  <a:pt x="41147" y="389620"/>
                </a:lnTo>
                <a:lnTo>
                  <a:pt x="67055" y="394715"/>
                </a:lnTo>
                <a:lnTo>
                  <a:pt x="2029964" y="394715"/>
                </a:lnTo>
                <a:lnTo>
                  <a:pt x="2055634" y="389620"/>
                </a:lnTo>
                <a:lnTo>
                  <a:pt x="2076446" y="375665"/>
                </a:lnTo>
                <a:lnTo>
                  <a:pt x="2090401" y="354853"/>
                </a:lnTo>
                <a:lnTo>
                  <a:pt x="2095496" y="32918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6320" y="5272529"/>
            <a:ext cx="14649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Tahoma"/>
                <a:cs typeface="Tahoma"/>
              </a:rPr>
              <a:t>ВУЗ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(СПО)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85197" y="2171700"/>
            <a:ext cx="149860" cy="2976880"/>
          </a:xfrm>
          <a:custGeom>
            <a:avLst/>
            <a:gdLst/>
            <a:ahLst/>
            <a:cxnLst/>
            <a:rect l="l" t="t" r="r" b="b"/>
            <a:pathLst>
              <a:path w="149859" h="2976879">
                <a:moveTo>
                  <a:pt x="149348" y="2825496"/>
                </a:moveTo>
                <a:lnTo>
                  <a:pt x="0" y="2825496"/>
                </a:lnTo>
                <a:lnTo>
                  <a:pt x="48768" y="2924027"/>
                </a:lnTo>
                <a:lnTo>
                  <a:pt x="48768" y="2851404"/>
                </a:lnTo>
                <a:lnTo>
                  <a:pt x="99060" y="2851404"/>
                </a:lnTo>
                <a:lnTo>
                  <a:pt x="99060" y="2927104"/>
                </a:lnTo>
                <a:lnTo>
                  <a:pt x="149348" y="2825496"/>
                </a:lnTo>
                <a:close/>
              </a:path>
              <a:path w="149859" h="2976879">
                <a:moveTo>
                  <a:pt x="99060" y="2825496"/>
                </a:moveTo>
                <a:lnTo>
                  <a:pt x="99060" y="0"/>
                </a:lnTo>
                <a:lnTo>
                  <a:pt x="48768" y="0"/>
                </a:lnTo>
                <a:lnTo>
                  <a:pt x="48768" y="2825496"/>
                </a:lnTo>
                <a:lnTo>
                  <a:pt x="99060" y="2825496"/>
                </a:lnTo>
                <a:close/>
              </a:path>
              <a:path w="149859" h="2976879">
                <a:moveTo>
                  <a:pt x="99060" y="2927104"/>
                </a:moveTo>
                <a:lnTo>
                  <a:pt x="99060" y="2851404"/>
                </a:lnTo>
                <a:lnTo>
                  <a:pt x="48768" y="2851404"/>
                </a:lnTo>
                <a:lnTo>
                  <a:pt x="48768" y="2924027"/>
                </a:lnTo>
                <a:lnTo>
                  <a:pt x="74676" y="2976372"/>
                </a:lnTo>
                <a:lnTo>
                  <a:pt x="99060" y="2927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19972" y="2850894"/>
            <a:ext cx="1901825" cy="13354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latin typeface="Tahoma"/>
                <a:cs typeface="Tahoma"/>
              </a:rPr>
              <a:t>Заявка</a:t>
            </a:r>
            <a:endParaRPr sz="1550">
              <a:latin typeface="Tahoma"/>
              <a:cs typeface="Tahoma"/>
            </a:endParaRPr>
          </a:p>
          <a:p>
            <a:pPr marL="262255" indent="-249554">
              <a:lnSpc>
                <a:spcPct val="100000"/>
              </a:lnSpc>
              <a:spcBef>
                <a:spcPts val="10"/>
              </a:spcBef>
              <a:buChar char="-"/>
              <a:tabLst>
                <a:tab pos="262255" algn="l"/>
              </a:tabLst>
            </a:pPr>
            <a:r>
              <a:rPr sz="1400" dirty="0">
                <a:latin typeface="Tahoma"/>
                <a:cs typeface="Tahoma"/>
              </a:rPr>
              <a:t>Через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ahoma"/>
                <a:cs typeface="Tahoma"/>
              </a:rPr>
              <a:t>суперсервис</a:t>
            </a:r>
            <a:endParaRPr sz="1400">
              <a:latin typeface="Tahoma"/>
              <a:cs typeface="Tahoma"/>
            </a:endParaRPr>
          </a:p>
          <a:p>
            <a:pPr marL="262255" marR="5080">
              <a:lnSpc>
                <a:spcPts val="1689"/>
              </a:lnSpc>
              <a:spcBef>
                <a:spcPts val="45"/>
              </a:spcBef>
            </a:pPr>
            <a:r>
              <a:rPr sz="1400" dirty="0">
                <a:latin typeface="Tahoma"/>
                <a:cs typeface="Tahoma"/>
              </a:rPr>
              <a:t>«Поступление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ahoma"/>
                <a:cs typeface="Tahoma"/>
              </a:rPr>
              <a:t>вуз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ahoma"/>
                <a:cs typeface="Tahoma"/>
              </a:rPr>
              <a:t>онлайн»</a:t>
            </a:r>
            <a:endParaRPr sz="1400">
              <a:latin typeface="Tahoma"/>
              <a:cs typeface="Tahoma"/>
            </a:endParaRPr>
          </a:p>
          <a:p>
            <a:pPr marL="262255" marR="193040" indent="-250190">
              <a:lnSpc>
                <a:spcPts val="1680"/>
              </a:lnSpc>
              <a:buChar char="-"/>
              <a:tabLst>
                <a:tab pos="262255" algn="l"/>
              </a:tabLst>
            </a:pPr>
            <a:r>
              <a:rPr sz="1400" dirty="0">
                <a:latin typeface="Tahoma"/>
                <a:cs typeface="Tahoma"/>
              </a:rPr>
              <a:t>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бумажном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ahoma"/>
                <a:cs typeface="Tahoma"/>
              </a:rPr>
              <a:t>виде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при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ahoma"/>
                <a:cs typeface="Tahoma"/>
              </a:rPr>
              <a:t>поступлении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988713" y="1475759"/>
          <a:ext cx="6440803" cy="3554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350"/>
                <a:gridCol w="1920239"/>
                <a:gridCol w="1847214"/>
              </a:tblGrid>
              <a:tr h="427990"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550" b="1" spc="-10" dirty="0">
                          <a:latin typeface="Tahoma"/>
                          <a:cs typeface="Tahoma"/>
                        </a:rPr>
                        <a:t>Обучающийся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550" b="1" spc="-10" dirty="0">
                          <a:latin typeface="Tahoma"/>
                          <a:cs typeface="Tahoma"/>
                        </a:rPr>
                        <a:t>Абитуриент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01370">
                <a:tc>
                  <a:txBody>
                    <a:bodyPr/>
                    <a:lstStyle/>
                    <a:p>
                      <a:pPr marL="99060" marR="96520" indent="850265">
                        <a:lnSpc>
                          <a:spcPct val="101899"/>
                        </a:lnSpc>
                        <a:spcBef>
                          <a:spcPts val="1245"/>
                        </a:spcBef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сроки,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определяемые</a:t>
                      </a:r>
                      <a:r>
                        <a:rPr sz="155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заказчиком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81660" marR="581025" algn="ctr">
                        <a:lnSpc>
                          <a:spcPct val="101899"/>
                        </a:lnSpc>
                        <a:spcBef>
                          <a:spcPts val="295"/>
                        </a:spcBef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не</a:t>
                      </a:r>
                      <a:r>
                        <a:rPr sz="15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позднее</a:t>
                      </a:r>
                      <a:r>
                        <a:rPr sz="155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дня</a:t>
                      </a:r>
                      <a:r>
                        <a:rPr sz="155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завершения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приема</a:t>
                      </a:r>
                      <a:r>
                        <a:rPr sz="15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документов</a:t>
                      </a:r>
                      <a:endParaRPr sz="155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от</a:t>
                      </a:r>
                      <a:r>
                        <a:rPr sz="15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поступающих</a:t>
                      </a:r>
                      <a:r>
                        <a:rPr sz="155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5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обучение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013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30225" marR="527685" algn="ctr">
                        <a:lnSpc>
                          <a:spcPct val="101899"/>
                        </a:lnSpc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бумажном</a:t>
                      </a:r>
                      <a:r>
                        <a:rPr sz="15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ahoma"/>
                          <a:cs typeface="Tahoma"/>
                        </a:rPr>
                        <a:t>виде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заказчику</a:t>
                      </a:r>
                      <a:endParaRPr sz="1550">
                        <a:latin typeface="Tahoma"/>
                        <a:cs typeface="Tahoma"/>
                      </a:endParaRPr>
                    </a:p>
                    <a:p>
                      <a:pPr marL="379095" marR="376555" algn="ctr">
                        <a:lnSpc>
                          <a:spcPts val="1900"/>
                        </a:lnSpc>
                        <a:spcBef>
                          <a:spcPts val="55"/>
                        </a:spcBef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или</a:t>
                      </a:r>
                      <a:r>
                        <a:rPr sz="15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организацию,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которой</a:t>
                      </a:r>
                      <a:r>
                        <a:rPr sz="15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обучается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гражданин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 marR="242570" indent="-45720">
                        <a:lnSpc>
                          <a:spcPct val="101899"/>
                        </a:lnSpc>
                        <a:spcBef>
                          <a:spcPts val="1245"/>
                        </a:spcBef>
                      </a:pPr>
                      <a:r>
                        <a:rPr sz="1550" b="1" spc="-10" dirty="0">
                          <a:latin typeface="Tahoma"/>
                          <a:cs typeface="Tahoma"/>
                        </a:rPr>
                        <a:t>Бакалавриат,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10" dirty="0">
                          <a:latin typeface="Tahoma"/>
                          <a:cs typeface="Tahoma"/>
                        </a:rPr>
                        <a:t>специалитет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 marR="156210" algn="ctr">
                        <a:lnSpc>
                          <a:spcPct val="101600"/>
                        </a:lnSpc>
                        <a:spcBef>
                          <a:spcPts val="305"/>
                        </a:spcBef>
                      </a:pPr>
                      <a:r>
                        <a:rPr sz="1550" b="1" spc="-10" dirty="0">
                          <a:latin typeface="Tahoma"/>
                          <a:cs typeface="Tahoma"/>
                        </a:rPr>
                        <a:t>Магистратура,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10" dirty="0">
                          <a:latin typeface="Tahoma"/>
                          <a:cs typeface="Tahoma"/>
                        </a:rPr>
                        <a:t>аспирантура,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25" dirty="0">
                          <a:latin typeface="Tahoma"/>
                          <a:cs typeface="Tahoma"/>
                        </a:rPr>
                        <a:t>СПО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33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Через</a:t>
                      </a:r>
                      <a:r>
                        <a:rPr sz="15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суперсервис</a:t>
                      </a:r>
                      <a:endParaRPr sz="1550">
                        <a:latin typeface="Tahoma"/>
                        <a:cs typeface="Tahoma"/>
                      </a:endParaRPr>
                    </a:p>
                    <a:p>
                      <a:pPr marL="304800" marR="297815" algn="ctr">
                        <a:lnSpc>
                          <a:spcPct val="101299"/>
                        </a:lnSpc>
                        <a:spcBef>
                          <a:spcPts val="15"/>
                        </a:spcBef>
                      </a:pPr>
                      <a:r>
                        <a:rPr sz="1550" spc="-10" dirty="0">
                          <a:latin typeface="Tahoma"/>
                          <a:cs typeface="Tahoma"/>
                        </a:rPr>
                        <a:t>«Поступление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вуз</a:t>
                      </a:r>
                      <a:r>
                        <a:rPr sz="155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онлайн»</a:t>
                      </a:r>
                      <a:endParaRPr sz="155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49225" marR="143510" algn="ctr">
                        <a:lnSpc>
                          <a:spcPct val="101899"/>
                        </a:lnSpc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бумажном</a:t>
                      </a:r>
                      <a:r>
                        <a:rPr sz="15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ahoma"/>
                          <a:cs typeface="Tahoma"/>
                        </a:rPr>
                        <a:t>виде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при</a:t>
                      </a:r>
                      <a:r>
                        <a:rPr sz="155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поступлении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3985" marR="107314" indent="-21590">
                        <a:lnSpc>
                          <a:spcPct val="101899"/>
                        </a:lnSpc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бумажном</a:t>
                      </a:r>
                      <a:r>
                        <a:rPr sz="15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ahoma"/>
                          <a:cs typeface="Tahoma"/>
                        </a:rPr>
                        <a:t>виде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при</a:t>
                      </a:r>
                      <a:r>
                        <a:rPr sz="155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поступлении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994282" y="5250179"/>
            <a:ext cx="6440805" cy="1210310"/>
          </a:xfrm>
          <a:custGeom>
            <a:avLst/>
            <a:gdLst/>
            <a:ahLst/>
            <a:cxnLst/>
            <a:rect l="l" t="t" r="r" b="b"/>
            <a:pathLst>
              <a:path w="6440805" h="1210310">
                <a:moveTo>
                  <a:pt x="6440423" y="1008887"/>
                </a:moveTo>
                <a:lnTo>
                  <a:pt x="6440423" y="201167"/>
                </a:lnTo>
                <a:lnTo>
                  <a:pt x="6435034" y="154994"/>
                </a:lnTo>
                <a:lnTo>
                  <a:pt x="6419701" y="112633"/>
                </a:lnTo>
                <a:lnTo>
                  <a:pt x="6395676" y="75284"/>
                </a:lnTo>
                <a:lnTo>
                  <a:pt x="6364214" y="44147"/>
                </a:lnTo>
                <a:lnTo>
                  <a:pt x="6326568" y="20420"/>
                </a:lnTo>
                <a:lnTo>
                  <a:pt x="6283989" y="5305"/>
                </a:lnTo>
                <a:lnTo>
                  <a:pt x="6237731" y="0"/>
                </a:lnTo>
                <a:lnTo>
                  <a:pt x="201167" y="0"/>
                </a:lnTo>
                <a:lnTo>
                  <a:pt x="154994" y="5305"/>
                </a:lnTo>
                <a:lnTo>
                  <a:pt x="112633" y="20420"/>
                </a:lnTo>
                <a:lnTo>
                  <a:pt x="75284" y="44147"/>
                </a:lnTo>
                <a:lnTo>
                  <a:pt x="44147" y="75284"/>
                </a:lnTo>
                <a:lnTo>
                  <a:pt x="20420" y="112633"/>
                </a:lnTo>
                <a:lnTo>
                  <a:pt x="5305" y="154994"/>
                </a:lnTo>
                <a:lnTo>
                  <a:pt x="0" y="201167"/>
                </a:lnTo>
                <a:lnTo>
                  <a:pt x="0" y="1008887"/>
                </a:lnTo>
                <a:lnTo>
                  <a:pt x="5305" y="1055061"/>
                </a:lnTo>
                <a:lnTo>
                  <a:pt x="20420" y="1097422"/>
                </a:lnTo>
                <a:lnTo>
                  <a:pt x="44147" y="1134771"/>
                </a:lnTo>
                <a:lnTo>
                  <a:pt x="75284" y="1165908"/>
                </a:lnTo>
                <a:lnTo>
                  <a:pt x="112633" y="1189635"/>
                </a:lnTo>
                <a:lnTo>
                  <a:pt x="154994" y="1204750"/>
                </a:lnTo>
                <a:lnTo>
                  <a:pt x="201167" y="1210055"/>
                </a:lnTo>
                <a:lnTo>
                  <a:pt x="6237731" y="1210055"/>
                </a:lnTo>
                <a:lnTo>
                  <a:pt x="6283989" y="1204750"/>
                </a:lnTo>
                <a:lnTo>
                  <a:pt x="6326568" y="1189635"/>
                </a:lnTo>
                <a:lnTo>
                  <a:pt x="6364214" y="1165908"/>
                </a:lnTo>
                <a:lnTo>
                  <a:pt x="6395676" y="1134771"/>
                </a:lnTo>
                <a:lnTo>
                  <a:pt x="6419701" y="1097422"/>
                </a:lnTo>
                <a:lnTo>
                  <a:pt x="6435034" y="1055061"/>
                </a:lnTo>
                <a:lnTo>
                  <a:pt x="6440423" y="10088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24487" y="5359398"/>
            <a:ext cx="5775960" cy="988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1600"/>
              </a:lnSpc>
              <a:spcBef>
                <a:spcPts val="105"/>
              </a:spcBef>
            </a:pPr>
            <a:r>
              <a:rPr sz="155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Важно</a:t>
            </a:r>
            <a:r>
              <a:rPr sz="1550" dirty="0">
                <a:latin typeface="Tahoma"/>
                <a:cs typeface="Tahoma"/>
              </a:rPr>
              <a:t>: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если</a:t>
            </a:r>
            <a:r>
              <a:rPr sz="1550" spc="1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гражданин</a:t>
            </a:r>
            <a:r>
              <a:rPr sz="1550" spc="20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является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несовершеннолетним</a:t>
            </a:r>
            <a:r>
              <a:rPr sz="1550" spc="-10" dirty="0">
                <a:latin typeface="Tahoma"/>
                <a:cs typeface="Tahoma"/>
              </a:rPr>
              <a:t>,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к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заявке</a:t>
            </a:r>
            <a:r>
              <a:rPr sz="1550" spc="21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прилагается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согласие</a:t>
            </a:r>
            <a:r>
              <a:rPr sz="1550" spc="14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законного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представителя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(родителя,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усыновителя,</a:t>
            </a:r>
            <a:r>
              <a:rPr sz="1550" spc="22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попечителя)</a:t>
            </a:r>
            <a:endParaRPr sz="15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550" dirty="0">
                <a:latin typeface="Tahoma"/>
                <a:cs typeface="Tahoma"/>
              </a:rPr>
              <a:t>на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заключение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договора</a:t>
            </a:r>
            <a:r>
              <a:rPr sz="1550" spc="1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о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ahoma"/>
                <a:cs typeface="Tahoma"/>
              </a:rPr>
              <a:t>ЦО</a:t>
            </a:r>
            <a:endParaRPr sz="1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92" y="868171"/>
            <a:ext cx="787019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Взаимодействие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заказчика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и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гражданина,</a:t>
            </a:r>
            <a:r>
              <a:rPr sz="1550" spc="15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подача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заявки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на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предложение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361" y="1621536"/>
            <a:ext cx="2095500" cy="396240"/>
          </a:xfrm>
          <a:custGeom>
            <a:avLst/>
            <a:gdLst/>
            <a:ahLst/>
            <a:cxnLst/>
            <a:rect l="l" t="t" r="r" b="b"/>
            <a:pathLst>
              <a:path w="2095500" h="396239">
                <a:moveTo>
                  <a:pt x="2095496" y="330707"/>
                </a:moveTo>
                <a:lnTo>
                  <a:pt x="2095496" y="67055"/>
                </a:lnTo>
                <a:lnTo>
                  <a:pt x="2090401" y="41147"/>
                </a:lnTo>
                <a:lnTo>
                  <a:pt x="2076446" y="19811"/>
                </a:lnTo>
                <a:lnTo>
                  <a:pt x="2055634" y="5333"/>
                </a:lnTo>
                <a:lnTo>
                  <a:pt x="2029964" y="0"/>
                </a:lnTo>
                <a:lnTo>
                  <a:pt x="67055" y="0"/>
                </a:lnTo>
                <a:lnTo>
                  <a:pt x="41147" y="5333"/>
                </a:lnTo>
                <a:lnTo>
                  <a:pt x="19811" y="19811"/>
                </a:lnTo>
                <a:lnTo>
                  <a:pt x="5333" y="41147"/>
                </a:lnTo>
                <a:lnTo>
                  <a:pt x="0" y="67055"/>
                </a:lnTo>
                <a:lnTo>
                  <a:pt x="0" y="330707"/>
                </a:lnTo>
                <a:lnTo>
                  <a:pt x="5333" y="356377"/>
                </a:lnTo>
                <a:lnTo>
                  <a:pt x="19811" y="377189"/>
                </a:lnTo>
                <a:lnTo>
                  <a:pt x="41147" y="391144"/>
                </a:lnTo>
                <a:lnTo>
                  <a:pt x="67055" y="396239"/>
                </a:lnTo>
                <a:lnTo>
                  <a:pt x="2029964" y="396239"/>
                </a:lnTo>
                <a:lnTo>
                  <a:pt x="2055634" y="391144"/>
                </a:lnTo>
                <a:lnTo>
                  <a:pt x="2076446" y="377189"/>
                </a:lnTo>
                <a:lnTo>
                  <a:pt x="2090401" y="356377"/>
                </a:lnTo>
                <a:lnTo>
                  <a:pt x="2095496" y="33070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9536" y="1645411"/>
            <a:ext cx="18161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ГРАЖДАНИН</a:t>
            </a:r>
          </a:p>
        </p:txBody>
      </p:sp>
      <p:sp>
        <p:nvSpPr>
          <p:cNvPr id="5" name="object 5"/>
          <p:cNvSpPr/>
          <p:nvPr/>
        </p:nvSpPr>
        <p:spPr>
          <a:xfrm>
            <a:off x="411361" y="5250179"/>
            <a:ext cx="2095500" cy="394970"/>
          </a:xfrm>
          <a:custGeom>
            <a:avLst/>
            <a:gdLst/>
            <a:ahLst/>
            <a:cxnLst/>
            <a:rect l="l" t="t" r="r" b="b"/>
            <a:pathLst>
              <a:path w="2095500" h="394970">
                <a:moveTo>
                  <a:pt x="2095496" y="329183"/>
                </a:moveTo>
                <a:lnTo>
                  <a:pt x="2095496" y="65531"/>
                </a:lnTo>
                <a:lnTo>
                  <a:pt x="2090401" y="39862"/>
                </a:lnTo>
                <a:lnTo>
                  <a:pt x="2076446" y="19049"/>
                </a:lnTo>
                <a:lnTo>
                  <a:pt x="2055634" y="5095"/>
                </a:lnTo>
                <a:lnTo>
                  <a:pt x="2029964" y="0"/>
                </a:lnTo>
                <a:lnTo>
                  <a:pt x="67055" y="0"/>
                </a:lnTo>
                <a:lnTo>
                  <a:pt x="41147" y="5095"/>
                </a:lnTo>
                <a:lnTo>
                  <a:pt x="19811" y="19049"/>
                </a:lnTo>
                <a:lnTo>
                  <a:pt x="5333" y="39862"/>
                </a:lnTo>
                <a:lnTo>
                  <a:pt x="0" y="65531"/>
                </a:lnTo>
                <a:lnTo>
                  <a:pt x="0" y="329183"/>
                </a:lnTo>
                <a:lnTo>
                  <a:pt x="5333" y="354853"/>
                </a:lnTo>
                <a:lnTo>
                  <a:pt x="19811" y="375665"/>
                </a:lnTo>
                <a:lnTo>
                  <a:pt x="41147" y="389620"/>
                </a:lnTo>
                <a:lnTo>
                  <a:pt x="67055" y="394715"/>
                </a:lnTo>
                <a:lnTo>
                  <a:pt x="2029964" y="394715"/>
                </a:lnTo>
                <a:lnTo>
                  <a:pt x="2055634" y="389620"/>
                </a:lnTo>
                <a:lnTo>
                  <a:pt x="2076446" y="375665"/>
                </a:lnTo>
                <a:lnTo>
                  <a:pt x="2090401" y="354853"/>
                </a:lnTo>
                <a:lnTo>
                  <a:pt x="2095496" y="32918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6320" y="5272529"/>
            <a:ext cx="14649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Tahoma"/>
                <a:cs typeface="Tahoma"/>
              </a:rPr>
              <a:t>ВУЗ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(СПО)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85197" y="2171700"/>
            <a:ext cx="149860" cy="2976880"/>
          </a:xfrm>
          <a:custGeom>
            <a:avLst/>
            <a:gdLst/>
            <a:ahLst/>
            <a:cxnLst/>
            <a:rect l="l" t="t" r="r" b="b"/>
            <a:pathLst>
              <a:path w="149859" h="2976879">
                <a:moveTo>
                  <a:pt x="149348" y="2825496"/>
                </a:moveTo>
                <a:lnTo>
                  <a:pt x="0" y="2825496"/>
                </a:lnTo>
                <a:lnTo>
                  <a:pt x="48768" y="2924027"/>
                </a:lnTo>
                <a:lnTo>
                  <a:pt x="48768" y="2851404"/>
                </a:lnTo>
                <a:lnTo>
                  <a:pt x="99060" y="2851404"/>
                </a:lnTo>
                <a:lnTo>
                  <a:pt x="99060" y="2927104"/>
                </a:lnTo>
                <a:lnTo>
                  <a:pt x="149348" y="2825496"/>
                </a:lnTo>
                <a:close/>
              </a:path>
              <a:path w="149859" h="2976879">
                <a:moveTo>
                  <a:pt x="99060" y="2825496"/>
                </a:moveTo>
                <a:lnTo>
                  <a:pt x="99060" y="0"/>
                </a:lnTo>
                <a:lnTo>
                  <a:pt x="48768" y="0"/>
                </a:lnTo>
                <a:lnTo>
                  <a:pt x="48768" y="2825496"/>
                </a:lnTo>
                <a:lnTo>
                  <a:pt x="99060" y="2825496"/>
                </a:lnTo>
                <a:close/>
              </a:path>
              <a:path w="149859" h="2976879">
                <a:moveTo>
                  <a:pt x="99060" y="2927104"/>
                </a:moveTo>
                <a:lnTo>
                  <a:pt x="99060" y="2851404"/>
                </a:lnTo>
                <a:lnTo>
                  <a:pt x="48768" y="2851404"/>
                </a:lnTo>
                <a:lnTo>
                  <a:pt x="48768" y="2924027"/>
                </a:lnTo>
                <a:lnTo>
                  <a:pt x="74676" y="2976372"/>
                </a:lnTo>
                <a:lnTo>
                  <a:pt x="99060" y="2927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19972" y="2850894"/>
            <a:ext cx="1901825" cy="13354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latin typeface="Tahoma"/>
                <a:cs typeface="Tahoma"/>
              </a:rPr>
              <a:t>Заявка</a:t>
            </a:r>
            <a:endParaRPr sz="1550">
              <a:latin typeface="Tahoma"/>
              <a:cs typeface="Tahoma"/>
            </a:endParaRPr>
          </a:p>
          <a:p>
            <a:pPr marL="262255" indent="-249554">
              <a:lnSpc>
                <a:spcPct val="100000"/>
              </a:lnSpc>
              <a:spcBef>
                <a:spcPts val="10"/>
              </a:spcBef>
              <a:buChar char="-"/>
              <a:tabLst>
                <a:tab pos="262255" algn="l"/>
              </a:tabLst>
            </a:pPr>
            <a:r>
              <a:rPr sz="1400" dirty="0">
                <a:latin typeface="Tahoma"/>
                <a:cs typeface="Tahoma"/>
              </a:rPr>
              <a:t>Через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ahoma"/>
                <a:cs typeface="Tahoma"/>
              </a:rPr>
              <a:t>суперсервис</a:t>
            </a:r>
            <a:endParaRPr sz="1400">
              <a:latin typeface="Tahoma"/>
              <a:cs typeface="Tahoma"/>
            </a:endParaRPr>
          </a:p>
          <a:p>
            <a:pPr marL="262255" marR="5080">
              <a:lnSpc>
                <a:spcPts val="1689"/>
              </a:lnSpc>
              <a:spcBef>
                <a:spcPts val="45"/>
              </a:spcBef>
            </a:pPr>
            <a:r>
              <a:rPr sz="1400" dirty="0">
                <a:latin typeface="Tahoma"/>
                <a:cs typeface="Tahoma"/>
              </a:rPr>
              <a:t>«Поступление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ahoma"/>
                <a:cs typeface="Tahoma"/>
              </a:rPr>
              <a:t>вуз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ahoma"/>
                <a:cs typeface="Tahoma"/>
              </a:rPr>
              <a:t>онлайн»</a:t>
            </a:r>
            <a:endParaRPr sz="1400">
              <a:latin typeface="Tahoma"/>
              <a:cs typeface="Tahoma"/>
            </a:endParaRPr>
          </a:p>
          <a:p>
            <a:pPr marL="262255" marR="193040" indent="-250190">
              <a:lnSpc>
                <a:spcPts val="1680"/>
              </a:lnSpc>
              <a:buChar char="-"/>
              <a:tabLst>
                <a:tab pos="262255" algn="l"/>
              </a:tabLst>
            </a:pPr>
            <a:r>
              <a:rPr sz="1400" dirty="0">
                <a:latin typeface="Tahoma"/>
                <a:cs typeface="Tahoma"/>
              </a:rPr>
              <a:t>В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бумажном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ahoma"/>
                <a:cs typeface="Tahoma"/>
              </a:rPr>
              <a:t>виде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при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ahoma"/>
                <a:cs typeface="Tahoma"/>
              </a:rPr>
              <a:t>поступлении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988713" y="1475759"/>
          <a:ext cx="6440803" cy="3554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350"/>
                <a:gridCol w="1920239"/>
                <a:gridCol w="1847214"/>
              </a:tblGrid>
              <a:tr h="427990"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550" b="1" spc="-10" dirty="0">
                          <a:latin typeface="Tahoma"/>
                          <a:cs typeface="Tahoma"/>
                        </a:rPr>
                        <a:t>Обучающийся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550" b="1" spc="-10" dirty="0">
                          <a:latin typeface="Tahoma"/>
                          <a:cs typeface="Tahoma"/>
                        </a:rPr>
                        <a:t>Абитуриент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01370">
                <a:tc>
                  <a:txBody>
                    <a:bodyPr/>
                    <a:lstStyle/>
                    <a:p>
                      <a:pPr marL="99060" marR="96520" indent="850265">
                        <a:lnSpc>
                          <a:spcPct val="101899"/>
                        </a:lnSpc>
                        <a:spcBef>
                          <a:spcPts val="1245"/>
                        </a:spcBef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сроки,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определяемые</a:t>
                      </a:r>
                      <a:r>
                        <a:rPr sz="155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заказчиком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81660" marR="581025" algn="ctr">
                        <a:lnSpc>
                          <a:spcPct val="101899"/>
                        </a:lnSpc>
                        <a:spcBef>
                          <a:spcPts val="295"/>
                        </a:spcBef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не</a:t>
                      </a:r>
                      <a:r>
                        <a:rPr sz="15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позднее</a:t>
                      </a:r>
                      <a:r>
                        <a:rPr sz="155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дня</a:t>
                      </a:r>
                      <a:r>
                        <a:rPr sz="155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завершения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приема</a:t>
                      </a:r>
                      <a:r>
                        <a:rPr sz="15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документов</a:t>
                      </a:r>
                      <a:endParaRPr sz="155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от</a:t>
                      </a:r>
                      <a:r>
                        <a:rPr sz="15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поступающих</a:t>
                      </a:r>
                      <a:r>
                        <a:rPr sz="155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5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обучение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013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30225" marR="527685" algn="ctr">
                        <a:lnSpc>
                          <a:spcPct val="101899"/>
                        </a:lnSpc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бумажном</a:t>
                      </a:r>
                      <a:r>
                        <a:rPr sz="15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ahoma"/>
                          <a:cs typeface="Tahoma"/>
                        </a:rPr>
                        <a:t>виде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заказчику</a:t>
                      </a:r>
                      <a:endParaRPr sz="1550">
                        <a:latin typeface="Tahoma"/>
                        <a:cs typeface="Tahoma"/>
                      </a:endParaRPr>
                    </a:p>
                    <a:p>
                      <a:pPr marL="379095" marR="376555" algn="ctr">
                        <a:lnSpc>
                          <a:spcPts val="1900"/>
                        </a:lnSpc>
                        <a:spcBef>
                          <a:spcPts val="55"/>
                        </a:spcBef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или</a:t>
                      </a:r>
                      <a:r>
                        <a:rPr sz="15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организацию,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которой</a:t>
                      </a:r>
                      <a:r>
                        <a:rPr sz="15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обучается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гражданин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 marR="242570" indent="-45720">
                        <a:lnSpc>
                          <a:spcPct val="101899"/>
                        </a:lnSpc>
                        <a:spcBef>
                          <a:spcPts val="1245"/>
                        </a:spcBef>
                      </a:pPr>
                      <a:r>
                        <a:rPr sz="1550" b="1" spc="-10" dirty="0">
                          <a:latin typeface="Tahoma"/>
                          <a:cs typeface="Tahoma"/>
                        </a:rPr>
                        <a:t>Бакалавриат,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10" dirty="0">
                          <a:latin typeface="Tahoma"/>
                          <a:cs typeface="Tahoma"/>
                        </a:rPr>
                        <a:t>специалитет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 marR="156210" algn="ctr">
                        <a:lnSpc>
                          <a:spcPct val="101600"/>
                        </a:lnSpc>
                        <a:spcBef>
                          <a:spcPts val="305"/>
                        </a:spcBef>
                      </a:pPr>
                      <a:r>
                        <a:rPr sz="1550" b="1" spc="-10" dirty="0">
                          <a:latin typeface="Tahoma"/>
                          <a:cs typeface="Tahoma"/>
                        </a:rPr>
                        <a:t>Магистратура,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10" dirty="0">
                          <a:latin typeface="Tahoma"/>
                          <a:cs typeface="Tahoma"/>
                        </a:rPr>
                        <a:t>аспирантура,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25" dirty="0">
                          <a:latin typeface="Tahoma"/>
                          <a:cs typeface="Tahoma"/>
                        </a:rPr>
                        <a:t>СПО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33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Через</a:t>
                      </a:r>
                      <a:r>
                        <a:rPr sz="15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суперсервис</a:t>
                      </a:r>
                      <a:endParaRPr sz="1550">
                        <a:latin typeface="Tahoma"/>
                        <a:cs typeface="Tahoma"/>
                      </a:endParaRPr>
                    </a:p>
                    <a:p>
                      <a:pPr marL="304800" marR="297815" algn="ctr">
                        <a:lnSpc>
                          <a:spcPct val="101299"/>
                        </a:lnSpc>
                        <a:spcBef>
                          <a:spcPts val="15"/>
                        </a:spcBef>
                      </a:pPr>
                      <a:r>
                        <a:rPr sz="1550" spc="-10" dirty="0">
                          <a:latin typeface="Tahoma"/>
                          <a:cs typeface="Tahoma"/>
                        </a:rPr>
                        <a:t>«Поступление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вуз</a:t>
                      </a:r>
                      <a:r>
                        <a:rPr sz="155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онлайн»</a:t>
                      </a:r>
                      <a:endParaRPr sz="155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49225" marR="143510" algn="ctr">
                        <a:lnSpc>
                          <a:spcPct val="101899"/>
                        </a:lnSpc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бумажном</a:t>
                      </a:r>
                      <a:r>
                        <a:rPr sz="15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ahoma"/>
                          <a:cs typeface="Tahoma"/>
                        </a:rPr>
                        <a:t>виде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при</a:t>
                      </a:r>
                      <a:r>
                        <a:rPr sz="155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поступлении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3985" marR="107314" indent="-21590">
                        <a:lnSpc>
                          <a:spcPct val="101899"/>
                        </a:lnSpc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бумажном</a:t>
                      </a:r>
                      <a:r>
                        <a:rPr sz="15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ahoma"/>
                          <a:cs typeface="Tahoma"/>
                        </a:rPr>
                        <a:t>виде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при</a:t>
                      </a:r>
                      <a:r>
                        <a:rPr sz="155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поступлении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994282" y="5250179"/>
            <a:ext cx="6440805" cy="1210310"/>
          </a:xfrm>
          <a:custGeom>
            <a:avLst/>
            <a:gdLst/>
            <a:ahLst/>
            <a:cxnLst/>
            <a:rect l="l" t="t" r="r" b="b"/>
            <a:pathLst>
              <a:path w="6440805" h="1210310">
                <a:moveTo>
                  <a:pt x="6440423" y="1008887"/>
                </a:moveTo>
                <a:lnTo>
                  <a:pt x="6440423" y="201167"/>
                </a:lnTo>
                <a:lnTo>
                  <a:pt x="6435034" y="154994"/>
                </a:lnTo>
                <a:lnTo>
                  <a:pt x="6419701" y="112633"/>
                </a:lnTo>
                <a:lnTo>
                  <a:pt x="6395676" y="75284"/>
                </a:lnTo>
                <a:lnTo>
                  <a:pt x="6364214" y="44147"/>
                </a:lnTo>
                <a:lnTo>
                  <a:pt x="6326568" y="20420"/>
                </a:lnTo>
                <a:lnTo>
                  <a:pt x="6283989" y="5305"/>
                </a:lnTo>
                <a:lnTo>
                  <a:pt x="6237731" y="0"/>
                </a:lnTo>
                <a:lnTo>
                  <a:pt x="201167" y="0"/>
                </a:lnTo>
                <a:lnTo>
                  <a:pt x="154994" y="5305"/>
                </a:lnTo>
                <a:lnTo>
                  <a:pt x="112633" y="20420"/>
                </a:lnTo>
                <a:lnTo>
                  <a:pt x="75284" y="44147"/>
                </a:lnTo>
                <a:lnTo>
                  <a:pt x="44147" y="75284"/>
                </a:lnTo>
                <a:lnTo>
                  <a:pt x="20420" y="112633"/>
                </a:lnTo>
                <a:lnTo>
                  <a:pt x="5305" y="154994"/>
                </a:lnTo>
                <a:lnTo>
                  <a:pt x="0" y="201167"/>
                </a:lnTo>
                <a:lnTo>
                  <a:pt x="0" y="1008887"/>
                </a:lnTo>
                <a:lnTo>
                  <a:pt x="5305" y="1055061"/>
                </a:lnTo>
                <a:lnTo>
                  <a:pt x="20420" y="1097422"/>
                </a:lnTo>
                <a:lnTo>
                  <a:pt x="44147" y="1134771"/>
                </a:lnTo>
                <a:lnTo>
                  <a:pt x="75284" y="1165908"/>
                </a:lnTo>
                <a:lnTo>
                  <a:pt x="112633" y="1189635"/>
                </a:lnTo>
                <a:lnTo>
                  <a:pt x="154994" y="1204750"/>
                </a:lnTo>
                <a:lnTo>
                  <a:pt x="201167" y="1210055"/>
                </a:lnTo>
                <a:lnTo>
                  <a:pt x="6237731" y="1210055"/>
                </a:lnTo>
                <a:lnTo>
                  <a:pt x="6283989" y="1204750"/>
                </a:lnTo>
                <a:lnTo>
                  <a:pt x="6326568" y="1189635"/>
                </a:lnTo>
                <a:lnTo>
                  <a:pt x="6364214" y="1165908"/>
                </a:lnTo>
                <a:lnTo>
                  <a:pt x="6395676" y="1134771"/>
                </a:lnTo>
                <a:lnTo>
                  <a:pt x="6419701" y="1097422"/>
                </a:lnTo>
                <a:lnTo>
                  <a:pt x="6435034" y="1055061"/>
                </a:lnTo>
                <a:lnTo>
                  <a:pt x="6440423" y="10088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86615" y="5479793"/>
            <a:ext cx="5249545" cy="747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899"/>
              </a:lnSpc>
              <a:spcBef>
                <a:spcPts val="95"/>
              </a:spcBef>
            </a:pPr>
            <a:r>
              <a:rPr sz="155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Важно</a:t>
            </a:r>
            <a:r>
              <a:rPr sz="1550" dirty="0">
                <a:latin typeface="Tahoma"/>
                <a:cs typeface="Tahoma"/>
              </a:rPr>
              <a:t>: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при</a:t>
            </a:r>
            <a:r>
              <a:rPr sz="1550" spc="1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подаче</a:t>
            </a:r>
            <a:r>
              <a:rPr sz="1550" spc="1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заявки</a:t>
            </a:r>
            <a:r>
              <a:rPr sz="1550" spc="1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гражданин</a:t>
            </a:r>
            <a:r>
              <a:rPr sz="1550" spc="1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должен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знать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ahoma"/>
                <a:cs typeface="Tahoma"/>
              </a:rPr>
              <a:t>ID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предложения</a:t>
            </a:r>
            <a:r>
              <a:rPr sz="1550" spc="1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заказчика,</a:t>
            </a:r>
            <a:r>
              <a:rPr sz="1550" spc="229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размещенного</a:t>
            </a:r>
            <a:r>
              <a:rPr sz="1550" spc="2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на</a:t>
            </a:r>
            <a:r>
              <a:rPr sz="1550" spc="22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портале</a:t>
            </a:r>
            <a:endParaRPr sz="15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550" dirty="0">
                <a:latin typeface="Tahoma"/>
                <a:cs typeface="Tahoma"/>
              </a:rPr>
              <a:t>«Работа</a:t>
            </a:r>
            <a:r>
              <a:rPr sz="1550" spc="1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в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России»</a:t>
            </a:r>
            <a:endParaRPr sz="1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77" y="1263395"/>
            <a:ext cx="9728200" cy="620395"/>
          </a:xfrm>
          <a:custGeom>
            <a:avLst/>
            <a:gdLst/>
            <a:ahLst/>
            <a:cxnLst/>
            <a:rect l="l" t="t" r="r" b="b"/>
            <a:pathLst>
              <a:path w="9728200" h="620394">
                <a:moveTo>
                  <a:pt x="9727688" y="518159"/>
                </a:moveTo>
                <a:lnTo>
                  <a:pt x="9727688" y="103631"/>
                </a:lnTo>
                <a:lnTo>
                  <a:pt x="9719640" y="63650"/>
                </a:lnTo>
                <a:lnTo>
                  <a:pt x="9697589" y="30670"/>
                </a:lnTo>
                <a:lnTo>
                  <a:pt x="9664680" y="8262"/>
                </a:lnTo>
                <a:lnTo>
                  <a:pt x="9624056" y="0"/>
                </a:lnTo>
                <a:lnTo>
                  <a:pt x="103631" y="0"/>
                </a:lnTo>
                <a:lnTo>
                  <a:pt x="63007" y="8262"/>
                </a:lnTo>
                <a:lnTo>
                  <a:pt x="30098" y="30670"/>
                </a:lnTo>
                <a:lnTo>
                  <a:pt x="8048" y="63650"/>
                </a:lnTo>
                <a:lnTo>
                  <a:pt x="0" y="103631"/>
                </a:lnTo>
                <a:lnTo>
                  <a:pt x="0" y="518159"/>
                </a:lnTo>
                <a:lnTo>
                  <a:pt x="8048" y="557903"/>
                </a:lnTo>
                <a:lnTo>
                  <a:pt x="30098" y="590359"/>
                </a:lnTo>
                <a:lnTo>
                  <a:pt x="63007" y="612243"/>
                </a:lnTo>
                <a:lnTo>
                  <a:pt x="103631" y="620267"/>
                </a:lnTo>
                <a:lnTo>
                  <a:pt x="9624056" y="620267"/>
                </a:lnTo>
                <a:lnTo>
                  <a:pt x="9664680" y="612243"/>
                </a:lnTo>
                <a:lnTo>
                  <a:pt x="9697589" y="590359"/>
                </a:lnTo>
                <a:lnTo>
                  <a:pt x="9719640" y="557903"/>
                </a:lnTo>
                <a:lnTo>
                  <a:pt x="9727688" y="5181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392" y="868171"/>
            <a:ext cx="9628505" cy="1534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Взаимодействие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заказчика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и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гражданина,</a:t>
            </a:r>
            <a:r>
              <a:rPr sz="1550" spc="15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подача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заявки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на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предложение</a:t>
            </a:r>
            <a:endParaRPr sz="1550">
              <a:latin typeface="Tahoma"/>
              <a:cs typeface="Tahoma"/>
            </a:endParaRPr>
          </a:p>
          <a:p>
            <a:pPr marL="743585" algn="ctr">
              <a:lnSpc>
                <a:spcPct val="100000"/>
              </a:lnSpc>
              <a:spcBef>
                <a:spcPts val="1420"/>
              </a:spcBef>
            </a:pPr>
            <a:r>
              <a:rPr sz="1750" b="1" dirty="0">
                <a:latin typeface="Tahoma"/>
                <a:cs typeface="Tahoma"/>
              </a:rPr>
              <a:t>Для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b="1" spc="-10" dirty="0">
                <a:latin typeface="Tahoma"/>
                <a:cs typeface="Tahoma"/>
              </a:rPr>
              <a:t>поступающих</a:t>
            </a:r>
            <a:endParaRPr sz="1750">
              <a:latin typeface="Tahoma"/>
              <a:cs typeface="Tahoma"/>
            </a:endParaRPr>
          </a:p>
          <a:p>
            <a:pPr marL="743585" algn="ctr">
              <a:lnSpc>
                <a:spcPct val="100000"/>
              </a:lnSpc>
              <a:spcBef>
                <a:spcPts val="15"/>
              </a:spcBef>
            </a:pPr>
            <a:r>
              <a:rPr sz="1750" dirty="0">
                <a:latin typeface="Tahoma"/>
                <a:cs typeface="Tahoma"/>
              </a:rPr>
              <a:t>Обратите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внимание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на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сроки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приема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документов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для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поступающих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в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пределах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ahoma"/>
                <a:cs typeface="Tahoma"/>
              </a:rPr>
              <a:t>квоты</a:t>
            </a:r>
            <a:endParaRPr sz="17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ahoma"/>
              <a:cs typeface="Tahoma"/>
            </a:endParaRPr>
          </a:p>
          <a:p>
            <a:pPr marL="742315" algn="ctr">
              <a:lnSpc>
                <a:spcPct val="100000"/>
              </a:lnSpc>
            </a:pPr>
            <a:r>
              <a:rPr sz="155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Бакалавриат,</a:t>
            </a:r>
            <a:r>
              <a:rPr sz="1550" u="heavy" spc="22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специалитет</a:t>
            </a:r>
            <a:endParaRPr sz="155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72" y="2917463"/>
          <a:ext cx="10014584" cy="2646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3805"/>
                <a:gridCol w="4410075"/>
                <a:gridCol w="3100704"/>
              </a:tblGrid>
              <a:tr h="721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b="1" spc="-10" dirty="0">
                          <a:latin typeface="Tahoma"/>
                          <a:cs typeface="Tahoma"/>
                        </a:rPr>
                        <a:t>ГСГУ,</a:t>
                      </a:r>
                      <a:endParaRPr sz="21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00" b="1" dirty="0">
                          <a:latin typeface="Tahoma"/>
                          <a:cs typeface="Tahoma"/>
                        </a:rPr>
                        <a:t>г.</a:t>
                      </a:r>
                      <a:r>
                        <a:rPr sz="21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latin typeface="Tahoma"/>
                          <a:cs typeface="Tahoma"/>
                        </a:rPr>
                        <a:t>Коломна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b="1" spc="-10" dirty="0">
                          <a:latin typeface="Tahoma"/>
                          <a:cs typeface="Tahoma"/>
                        </a:rPr>
                        <a:t>ГГТУ,</a:t>
                      </a:r>
                      <a:endParaRPr sz="21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00" b="1" dirty="0">
                          <a:latin typeface="Tahoma"/>
                          <a:cs typeface="Tahoma"/>
                        </a:rPr>
                        <a:t>г.</a:t>
                      </a:r>
                      <a:r>
                        <a:rPr sz="210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latin typeface="Tahoma"/>
                          <a:cs typeface="Tahoma"/>
                        </a:rPr>
                        <a:t>Орехово-</a:t>
                      </a:r>
                      <a:r>
                        <a:rPr sz="2100" b="1" spc="-20" dirty="0">
                          <a:latin typeface="Tahoma"/>
                          <a:cs typeface="Tahoma"/>
                        </a:rPr>
                        <a:t>Зуево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404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50" b="1" spc="-10" dirty="0">
                          <a:latin typeface="Tahoma"/>
                          <a:cs typeface="Tahoma"/>
                        </a:rPr>
                        <a:t>только</a:t>
                      </a:r>
                      <a:endParaRPr sz="1750">
                        <a:latin typeface="Tahoma"/>
                        <a:cs typeface="Tahoma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750" b="1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17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dirty="0">
                          <a:latin typeface="Tahoma"/>
                          <a:cs typeface="Tahoma"/>
                        </a:rPr>
                        <a:t>результатам</a:t>
                      </a:r>
                      <a:r>
                        <a:rPr sz="175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spc="-25" dirty="0">
                          <a:latin typeface="Tahoma"/>
                          <a:cs typeface="Tahoma"/>
                        </a:rPr>
                        <a:t>ЕГЭ</a:t>
                      </a:r>
                      <a:endParaRPr sz="175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25</a:t>
                      </a:r>
                      <a:r>
                        <a:rPr sz="28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ahoma"/>
                          <a:cs typeface="Tahoma"/>
                        </a:rPr>
                        <a:t>июля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10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750" b="1" dirty="0">
                          <a:latin typeface="Tahoma"/>
                          <a:cs typeface="Tahoma"/>
                        </a:rPr>
                        <a:t>ЕГЭ</a:t>
                      </a:r>
                      <a:r>
                        <a:rPr sz="175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dirty="0">
                          <a:latin typeface="Tahoma"/>
                          <a:cs typeface="Tahoma"/>
                        </a:rPr>
                        <a:t>+</a:t>
                      </a:r>
                      <a:r>
                        <a:rPr sz="175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dirty="0">
                          <a:latin typeface="Tahoma"/>
                          <a:cs typeface="Tahoma"/>
                        </a:rPr>
                        <a:t>ДВИ</a:t>
                      </a:r>
                      <a:r>
                        <a:rPr sz="175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b="1" spc="-20" dirty="0">
                          <a:latin typeface="Tahoma"/>
                          <a:cs typeface="Tahoma"/>
                        </a:rPr>
                        <a:t>(ВИ)</a:t>
                      </a:r>
                      <a:endParaRPr sz="17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Для</a:t>
                      </a:r>
                      <a:r>
                        <a:rPr sz="15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поступающих</a:t>
                      </a:r>
                      <a:r>
                        <a:rPr sz="155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55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профили</a:t>
                      </a:r>
                      <a:endParaRPr sz="1550">
                        <a:latin typeface="Tahoma"/>
                        <a:cs typeface="Tahoma"/>
                      </a:endParaRPr>
                    </a:p>
                    <a:p>
                      <a:pPr marL="78740" marR="382270">
                        <a:lnSpc>
                          <a:spcPct val="100200"/>
                        </a:lnSpc>
                        <a:spcBef>
                          <a:spcPts val="35"/>
                        </a:spcBef>
                      </a:pPr>
                      <a:r>
                        <a:rPr sz="1550" dirty="0">
                          <a:latin typeface="Tahoma"/>
                          <a:cs typeface="Tahoma"/>
                        </a:rPr>
                        <a:t>«Физическая</a:t>
                      </a:r>
                      <a:r>
                        <a:rPr sz="155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культура»,</a:t>
                      </a:r>
                      <a:r>
                        <a:rPr sz="155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ahoma"/>
                          <a:cs typeface="Tahoma"/>
                        </a:rPr>
                        <a:t>«Адаптивное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физическое</a:t>
                      </a:r>
                      <a:r>
                        <a:rPr sz="155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воспитание»</a:t>
                      </a:r>
                      <a:r>
                        <a:rPr sz="15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5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dirty="0">
                          <a:latin typeface="Tahoma"/>
                          <a:cs typeface="Tahoma"/>
                        </a:rPr>
                        <a:t>13</a:t>
                      </a:r>
                      <a:r>
                        <a:rPr sz="24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-20" dirty="0">
                          <a:latin typeface="Tahoma"/>
                          <a:cs typeface="Tahoma"/>
                        </a:rPr>
                        <a:t>июля</a:t>
                      </a:r>
                      <a:r>
                        <a:rPr sz="24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Остальные</a:t>
                      </a:r>
                      <a:r>
                        <a:rPr sz="155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профили</a:t>
                      </a:r>
                      <a:r>
                        <a:rPr sz="15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5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dirty="0">
                          <a:latin typeface="Tahoma"/>
                          <a:cs typeface="Tahoma"/>
                        </a:rPr>
                        <a:t>18</a:t>
                      </a:r>
                      <a:r>
                        <a:rPr sz="245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-20" dirty="0">
                          <a:latin typeface="Tahoma"/>
                          <a:cs typeface="Tahoma"/>
                        </a:rPr>
                        <a:t>июля</a:t>
                      </a:r>
                      <a:endParaRPr sz="245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862330">
                        <a:lnSpc>
                          <a:spcPct val="100000"/>
                        </a:lnSpc>
                      </a:pPr>
                      <a:r>
                        <a:rPr sz="2450" b="1" dirty="0">
                          <a:latin typeface="Tahoma"/>
                          <a:cs typeface="Tahoma"/>
                        </a:rPr>
                        <a:t>10</a:t>
                      </a:r>
                      <a:r>
                        <a:rPr sz="245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-20" dirty="0">
                          <a:latin typeface="Tahoma"/>
                          <a:cs typeface="Tahoma"/>
                        </a:rPr>
                        <a:t>июля</a:t>
                      </a:r>
                      <a:endParaRPr sz="245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477" y="1263395"/>
            <a:ext cx="9728200" cy="620395"/>
          </a:xfrm>
          <a:custGeom>
            <a:avLst/>
            <a:gdLst/>
            <a:ahLst/>
            <a:cxnLst/>
            <a:rect l="l" t="t" r="r" b="b"/>
            <a:pathLst>
              <a:path w="9728200" h="620394">
                <a:moveTo>
                  <a:pt x="9727688" y="518159"/>
                </a:moveTo>
                <a:lnTo>
                  <a:pt x="9727688" y="103631"/>
                </a:lnTo>
                <a:lnTo>
                  <a:pt x="9719640" y="63650"/>
                </a:lnTo>
                <a:lnTo>
                  <a:pt x="9697589" y="30670"/>
                </a:lnTo>
                <a:lnTo>
                  <a:pt x="9664680" y="8262"/>
                </a:lnTo>
                <a:lnTo>
                  <a:pt x="9624056" y="0"/>
                </a:lnTo>
                <a:lnTo>
                  <a:pt x="103631" y="0"/>
                </a:lnTo>
                <a:lnTo>
                  <a:pt x="63007" y="8262"/>
                </a:lnTo>
                <a:lnTo>
                  <a:pt x="30098" y="30670"/>
                </a:lnTo>
                <a:lnTo>
                  <a:pt x="8048" y="63650"/>
                </a:lnTo>
                <a:lnTo>
                  <a:pt x="0" y="103631"/>
                </a:lnTo>
                <a:lnTo>
                  <a:pt x="0" y="518159"/>
                </a:lnTo>
                <a:lnTo>
                  <a:pt x="8048" y="557903"/>
                </a:lnTo>
                <a:lnTo>
                  <a:pt x="30098" y="590359"/>
                </a:lnTo>
                <a:lnTo>
                  <a:pt x="63007" y="612243"/>
                </a:lnTo>
                <a:lnTo>
                  <a:pt x="103631" y="620267"/>
                </a:lnTo>
                <a:lnTo>
                  <a:pt x="9624056" y="620267"/>
                </a:lnTo>
                <a:lnTo>
                  <a:pt x="9664680" y="612243"/>
                </a:lnTo>
                <a:lnTo>
                  <a:pt x="9697589" y="590359"/>
                </a:lnTo>
                <a:lnTo>
                  <a:pt x="9719640" y="557903"/>
                </a:lnTo>
                <a:lnTo>
                  <a:pt x="9727688" y="5181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392" y="868171"/>
            <a:ext cx="9628505" cy="1534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Взаимодействие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заказчика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и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гражданина,</a:t>
            </a:r>
            <a:r>
              <a:rPr sz="1550" spc="15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подача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заявки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на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предложение</a:t>
            </a:r>
            <a:endParaRPr sz="1550">
              <a:latin typeface="Tahoma"/>
              <a:cs typeface="Tahoma"/>
            </a:endParaRPr>
          </a:p>
          <a:p>
            <a:pPr marL="743585" algn="ctr">
              <a:lnSpc>
                <a:spcPct val="100000"/>
              </a:lnSpc>
              <a:spcBef>
                <a:spcPts val="1420"/>
              </a:spcBef>
            </a:pPr>
            <a:r>
              <a:rPr sz="1750" b="1" dirty="0">
                <a:latin typeface="Tahoma"/>
                <a:cs typeface="Tahoma"/>
              </a:rPr>
              <a:t>Для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b="1" spc="-10" dirty="0">
                <a:latin typeface="Tahoma"/>
                <a:cs typeface="Tahoma"/>
              </a:rPr>
              <a:t>поступающих</a:t>
            </a:r>
            <a:endParaRPr sz="1750">
              <a:latin typeface="Tahoma"/>
              <a:cs typeface="Tahoma"/>
            </a:endParaRPr>
          </a:p>
          <a:p>
            <a:pPr marL="743585" algn="ctr">
              <a:lnSpc>
                <a:spcPct val="100000"/>
              </a:lnSpc>
              <a:spcBef>
                <a:spcPts val="15"/>
              </a:spcBef>
            </a:pPr>
            <a:r>
              <a:rPr sz="1750" dirty="0">
                <a:latin typeface="Tahoma"/>
                <a:cs typeface="Tahoma"/>
              </a:rPr>
              <a:t>Обратите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внимание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на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сроки</a:t>
            </a:r>
            <a:r>
              <a:rPr sz="1750" spc="1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приема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документов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для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поступающих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в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пределах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ahoma"/>
                <a:cs typeface="Tahoma"/>
              </a:rPr>
              <a:t>квоты</a:t>
            </a:r>
            <a:endParaRPr sz="17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ahoma"/>
              <a:cs typeface="Tahoma"/>
            </a:endParaRPr>
          </a:p>
          <a:p>
            <a:pPr marL="743585" algn="ctr">
              <a:lnSpc>
                <a:spcPct val="100000"/>
              </a:lnSpc>
            </a:pP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Магистратура</a:t>
            </a:r>
            <a:endParaRPr sz="155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7477" y="2917463"/>
          <a:ext cx="9726930" cy="1176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5690"/>
                <a:gridCol w="4841240"/>
              </a:tblGrid>
              <a:tr h="721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b="1" spc="-10" dirty="0">
                          <a:latin typeface="Tahoma"/>
                          <a:cs typeface="Tahoma"/>
                        </a:rPr>
                        <a:t>ГСГУ,</a:t>
                      </a:r>
                      <a:endParaRPr sz="21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00" b="1" dirty="0">
                          <a:latin typeface="Tahoma"/>
                          <a:cs typeface="Tahoma"/>
                        </a:rPr>
                        <a:t>г.</a:t>
                      </a:r>
                      <a:r>
                        <a:rPr sz="21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latin typeface="Tahoma"/>
                          <a:cs typeface="Tahoma"/>
                        </a:rPr>
                        <a:t>Коломна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b="1" spc="-10" dirty="0">
                          <a:latin typeface="Tahoma"/>
                          <a:cs typeface="Tahoma"/>
                        </a:rPr>
                        <a:t>ГГТУ,</a:t>
                      </a:r>
                      <a:endParaRPr sz="21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00" b="1" dirty="0">
                          <a:latin typeface="Tahoma"/>
                          <a:cs typeface="Tahoma"/>
                        </a:rPr>
                        <a:t>г.</a:t>
                      </a:r>
                      <a:r>
                        <a:rPr sz="210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latin typeface="Tahoma"/>
                          <a:cs typeface="Tahoma"/>
                        </a:rPr>
                        <a:t>Орехово-</a:t>
                      </a:r>
                      <a:r>
                        <a:rPr sz="2100" b="1" spc="-20" dirty="0">
                          <a:latin typeface="Tahoma"/>
                          <a:cs typeface="Tahoma"/>
                        </a:rPr>
                        <a:t>Зуево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50" b="1" dirty="0">
                          <a:latin typeface="Tahoma"/>
                          <a:cs typeface="Tahoma"/>
                        </a:rPr>
                        <a:t>10</a:t>
                      </a:r>
                      <a:r>
                        <a:rPr sz="245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-10" dirty="0">
                          <a:latin typeface="Tahoma"/>
                          <a:cs typeface="Tahoma"/>
                        </a:rPr>
                        <a:t>августа</a:t>
                      </a:r>
                      <a:endParaRPr sz="245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50" b="1" dirty="0">
                          <a:latin typeface="Tahoma"/>
                          <a:cs typeface="Tahoma"/>
                        </a:rPr>
                        <a:t>27</a:t>
                      </a:r>
                      <a:r>
                        <a:rPr sz="245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-20" dirty="0">
                          <a:latin typeface="Tahoma"/>
                          <a:cs typeface="Tahoma"/>
                        </a:rPr>
                        <a:t>июля</a:t>
                      </a:r>
                      <a:endParaRPr sz="245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656618" y="4472430"/>
            <a:ext cx="137604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Аспирантура</a:t>
            </a:r>
            <a:endParaRPr sz="155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7477" y="5112023"/>
          <a:ext cx="9726930" cy="1176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5690"/>
                <a:gridCol w="4841240"/>
              </a:tblGrid>
              <a:tr h="721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b="1" spc="-10" dirty="0">
                          <a:latin typeface="Tahoma"/>
                          <a:cs typeface="Tahoma"/>
                        </a:rPr>
                        <a:t>ГСГУ,</a:t>
                      </a:r>
                      <a:endParaRPr sz="21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00" b="1" dirty="0">
                          <a:latin typeface="Tahoma"/>
                          <a:cs typeface="Tahoma"/>
                        </a:rPr>
                        <a:t>г.</a:t>
                      </a:r>
                      <a:r>
                        <a:rPr sz="21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latin typeface="Tahoma"/>
                          <a:cs typeface="Tahoma"/>
                        </a:rPr>
                        <a:t>Коломна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b="1" spc="-10" dirty="0">
                          <a:latin typeface="Tahoma"/>
                          <a:cs typeface="Tahoma"/>
                        </a:rPr>
                        <a:t>ГГТУ,</a:t>
                      </a:r>
                      <a:endParaRPr sz="21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00" b="1" dirty="0">
                          <a:latin typeface="Tahoma"/>
                          <a:cs typeface="Tahoma"/>
                        </a:rPr>
                        <a:t>г.</a:t>
                      </a:r>
                      <a:r>
                        <a:rPr sz="210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latin typeface="Tahoma"/>
                          <a:cs typeface="Tahoma"/>
                        </a:rPr>
                        <a:t>Орехово-</a:t>
                      </a:r>
                      <a:r>
                        <a:rPr sz="2100" b="1" spc="-20" dirty="0">
                          <a:latin typeface="Tahoma"/>
                          <a:cs typeface="Tahoma"/>
                        </a:rPr>
                        <a:t>Зуево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50" b="1" dirty="0">
                          <a:latin typeface="Tahoma"/>
                          <a:cs typeface="Tahoma"/>
                        </a:rPr>
                        <a:t>06</a:t>
                      </a:r>
                      <a:r>
                        <a:rPr sz="245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-10" dirty="0">
                          <a:latin typeface="Tahoma"/>
                          <a:cs typeface="Tahoma"/>
                        </a:rPr>
                        <a:t>сентября</a:t>
                      </a:r>
                      <a:endParaRPr sz="245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50" b="1" dirty="0">
                          <a:latin typeface="Tahoma"/>
                          <a:cs typeface="Tahoma"/>
                        </a:rPr>
                        <a:t>-</a:t>
                      </a:r>
                      <a:endParaRPr sz="245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92" y="868171"/>
            <a:ext cx="787019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Взаимодействие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заказчика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и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гражданина,</a:t>
            </a:r>
            <a:r>
              <a:rPr sz="1550" spc="15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подача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заявки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на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предложение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7665" y="1429511"/>
            <a:ext cx="4078604" cy="711835"/>
          </a:xfrm>
          <a:custGeom>
            <a:avLst/>
            <a:gdLst/>
            <a:ahLst/>
            <a:cxnLst/>
            <a:rect l="l" t="t" r="r" b="b"/>
            <a:pathLst>
              <a:path w="4078604" h="711835">
                <a:moveTo>
                  <a:pt x="4078220" y="592835"/>
                </a:moveTo>
                <a:lnTo>
                  <a:pt x="4078220" y="118871"/>
                </a:lnTo>
                <a:lnTo>
                  <a:pt x="4068862" y="72651"/>
                </a:lnTo>
                <a:lnTo>
                  <a:pt x="4043359" y="34861"/>
                </a:lnTo>
                <a:lnTo>
                  <a:pt x="4005568" y="9358"/>
                </a:lnTo>
                <a:lnTo>
                  <a:pt x="3959348" y="0"/>
                </a:lnTo>
                <a:lnTo>
                  <a:pt x="118871" y="0"/>
                </a:lnTo>
                <a:lnTo>
                  <a:pt x="72651" y="9358"/>
                </a:lnTo>
                <a:lnTo>
                  <a:pt x="34861" y="34861"/>
                </a:lnTo>
                <a:lnTo>
                  <a:pt x="9358" y="72651"/>
                </a:lnTo>
                <a:lnTo>
                  <a:pt x="0" y="118871"/>
                </a:lnTo>
                <a:lnTo>
                  <a:pt x="0" y="592835"/>
                </a:lnTo>
                <a:lnTo>
                  <a:pt x="9358" y="639056"/>
                </a:lnTo>
                <a:lnTo>
                  <a:pt x="34861" y="676846"/>
                </a:lnTo>
                <a:lnTo>
                  <a:pt x="72651" y="702349"/>
                </a:lnTo>
                <a:lnTo>
                  <a:pt x="118871" y="711707"/>
                </a:lnTo>
                <a:lnTo>
                  <a:pt x="3959348" y="711707"/>
                </a:lnTo>
                <a:lnTo>
                  <a:pt x="4005568" y="702349"/>
                </a:lnTo>
                <a:lnTo>
                  <a:pt x="4043359" y="676846"/>
                </a:lnTo>
                <a:lnTo>
                  <a:pt x="4068862" y="639056"/>
                </a:lnTo>
                <a:lnTo>
                  <a:pt x="4078220" y="5928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0472" y="1649983"/>
            <a:ext cx="283019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Бакалавриат,</a:t>
            </a:r>
            <a:r>
              <a:rPr sz="1550" spc="229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специалитет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60825" y="1429511"/>
            <a:ext cx="4076700" cy="711835"/>
          </a:xfrm>
          <a:custGeom>
            <a:avLst/>
            <a:gdLst/>
            <a:ahLst/>
            <a:cxnLst/>
            <a:rect l="l" t="t" r="r" b="b"/>
            <a:pathLst>
              <a:path w="4076700" h="711835">
                <a:moveTo>
                  <a:pt x="4076699" y="592835"/>
                </a:moveTo>
                <a:lnTo>
                  <a:pt x="4076699" y="118871"/>
                </a:lnTo>
                <a:lnTo>
                  <a:pt x="4067341" y="72651"/>
                </a:lnTo>
                <a:lnTo>
                  <a:pt x="4041838" y="34861"/>
                </a:lnTo>
                <a:lnTo>
                  <a:pt x="4004047" y="9358"/>
                </a:lnTo>
                <a:lnTo>
                  <a:pt x="3957827" y="0"/>
                </a:lnTo>
                <a:lnTo>
                  <a:pt x="117347" y="0"/>
                </a:lnTo>
                <a:lnTo>
                  <a:pt x="72008" y="9358"/>
                </a:lnTo>
                <a:lnTo>
                  <a:pt x="34670" y="34861"/>
                </a:lnTo>
                <a:lnTo>
                  <a:pt x="9334" y="72651"/>
                </a:lnTo>
                <a:lnTo>
                  <a:pt x="0" y="118871"/>
                </a:lnTo>
                <a:lnTo>
                  <a:pt x="0" y="592835"/>
                </a:lnTo>
                <a:lnTo>
                  <a:pt x="9334" y="639056"/>
                </a:lnTo>
                <a:lnTo>
                  <a:pt x="34670" y="676846"/>
                </a:lnTo>
                <a:lnTo>
                  <a:pt x="72008" y="702349"/>
                </a:lnTo>
                <a:lnTo>
                  <a:pt x="117347" y="711707"/>
                </a:lnTo>
                <a:lnTo>
                  <a:pt x="3957827" y="711707"/>
                </a:lnTo>
                <a:lnTo>
                  <a:pt x="4004047" y="702349"/>
                </a:lnTo>
                <a:lnTo>
                  <a:pt x="4041838" y="676846"/>
                </a:lnTo>
                <a:lnTo>
                  <a:pt x="4067341" y="639056"/>
                </a:lnTo>
                <a:lnTo>
                  <a:pt x="4076699" y="5928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08151" y="1529587"/>
            <a:ext cx="3778885" cy="50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9455" marR="5080" indent="-707390">
              <a:lnSpc>
                <a:spcPct val="101899"/>
              </a:lnSpc>
              <a:spcBef>
                <a:spcPts val="95"/>
              </a:spcBef>
            </a:pPr>
            <a:r>
              <a:rPr sz="1550" b="1" dirty="0">
                <a:latin typeface="Tahoma"/>
                <a:cs typeface="Tahoma"/>
              </a:rPr>
              <a:t>Иные</a:t>
            </a:r>
            <a:r>
              <a:rPr sz="1550" spc="22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образовательные</a:t>
            </a:r>
            <a:r>
              <a:rPr sz="1550" spc="225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программы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высшего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образования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7665" y="3116579"/>
            <a:ext cx="4078604" cy="2277110"/>
          </a:xfrm>
          <a:custGeom>
            <a:avLst/>
            <a:gdLst/>
            <a:ahLst/>
            <a:cxnLst/>
            <a:rect l="l" t="t" r="r" b="b"/>
            <a:pathLst>
              <a:path w="4078604" h="2277110">
                <a:moveTo>
                  <a:pt x="4078220" y="1897379"/>
                </a:moveTo>
                <a:lnTo>
                  <a:pt x="4078220" y="379475"/>
                </a:lnTo>
                <a:lnTo>
                  <a:pt x="4075251" y="332030"/>
                </a:lnTo>
                <a:lnTo>
                  <a:pt x="4066583" y="286300"/>
                </a:lnTo>
                <a:lnTo>
                  <a:pt x="4052580" y="242646"/>
                </a:lnTo>
                <a:lnTo>
                  <a:pt x="4033603" y="201432"/>
                </a:lnTo>
                <a:lnTo>
                  <a:pt x="4010015" y="163018"/>
                </a:lnTo>
                <a:lnTo>
                  <a:pt x="3982177" y="127768"/>
                </a:lnTo>
                <a:lnTo>
                  <a:pt x="3950452" y="96043"/>
                </a:lnTo>
                <a:lnTo>
                  <a:pt x="3915202" y="68205"/>
                </a:lnTo>
                <a:lnTo>
                  <a:pt x="3876788" y="44617"/>
                </a:lnTo>
                <a:lnTo>
                  <a:pt x="3835573" y="25640"/>
                </a:lnTo>
                <a:lnTo>
                  <a:pt x="3791920" y="11637"/>
                </a:lnTo>
                <a:lnTo>
                  <a:pt x="3746190" y="2969"/>
                </a:lnTo>
                <a:lnTo>
                  <a:pt x="3698744" y="0"/>
                </a:lnTo>
                <a:lnTo>
                  <a:pt x="379475" y="0"/>
                </a:lnTo>
                <a:lnTo>
                  <a:pt x="332030" y="2969"/>
                </a:lnTo>
                <a:lnTo>
                  <a:pt x="286300" y="11637"/>
                </a:lnTo>
                <a:lnTo>
                  <a:pt x="242646" y="25640"/>
                </a:lnTo>
                <a:lnTo>
                  <a:pt x="201432" y="44617"/>
                </a:lnTo>
                <a:lnTo>
                  <a:pt x="163018" y="68205"/>
                </a:lnTo>
                <a:lnTo>
                  <a:pt x="127768" y="96043"/>
                </a:lnTo>
                <a:lnTo>
                  <a:pt x="96043" y="127768"/>
                </a:lnTo>
                <a:lnTo>
                  <a:pt x="68205" y="163018"/>
                </a:lnTo>
                <a:lnTo>
                  <a:pt x="44617" y="201432"/>
                </a:lnTo>
                <a:lnTo>
                  <a:pt x="25640" y="242646"/>
                </a:lnTo>
                <a:lnTo>
                  <a:pt x="11637" y="286300"/>
                </a:lnTo>
                <a:lnTo>
                  <a:pt x="2969" y="332030"/>
                </a:lnTo>
                <a:lnTo>
                  <a:pt x="0" y="379475"/>
                </a:lnTo>
                <a:lnTo>
                  <a:pt x="0" y="1897379"/>
                </a:lnTo>
                <a:lnTo>
                  <a:pt x="2969" y="1945124"/>
                </a:lnTo>
                <a:lnTo>
                  <a:pt x="11637" y="1991059"/>
                </a:lnTo>
                <a:lnTo>
                  <a:pt x="25640" y="2034833"/>
                </a:lnTo>
                <a:lnTo>
                  <a:pt x="44617" y="2076097"/>
                </a:lnTo>
                <a:lnTo>
                  <a:pt x="68205" y="2114503"/>
                </a:lnTo>
                <a:lnTo>
                  <a:pt x="96043" y="2149699"/>
                </a:lnTo>
                <a:lnTo>
                  <a:pt x="127768" y="2181337"/>
                </a:lnTo>
                <a:lnTo>
                  <a:pt x="163018" y="2209066"/>
                </a:lnTo>
                <a:lnTo>
                  <a:pt x="201432" y="2232538"/>
                </a:lnTo>
                <a:lnTo>
                  <a:pt x="242646" y="2251402"/>
                </a:lnTo>
                <a:lnTo>
                  <a:pt x="286300" y="2265310"/>
                </a:lnTo>
                <a:lnTo>
                  <a:pt x="332030" y="2273911"/>
                </a:lnTo>
                <a:lnTo>
                  <a:pt x="379475" y="2276855"/>
                </a:lnTo>
                <a:lnTo>
                  <a:pt x="3698744" y="2276855"/>
                </a:lnTo>
                <a:lnTo>
                  <a:pt x="3746190" y="2273911"/>
                </a:lnTo>
                <a:lnTo>
                  <a:pt x="3791920" y="2265310"/>
                </a:lnTo>
                <a:lnTo>
                  <a:pt x="3835573" y="2251402"/>
                </a:lnTo>
                <a:lnTo>
                  <a:pt x="3876788" y="2232538"/>
                </a:lnTo>
                <a:lnTo>
                  <a:pt x="3915202" y="2209066"/>
                </a:lnTo>
                <a:lnTo>
                  <a:pt x="3950452" y="2181337"/>
                </a:lnTo>
                <a:lnTo>
                  <a:pt x="3982177" y="2149699"/>
                </a:lnTo>
                <a:lnTo>
                  <a:pt x="4010015" y="2114503"/>
                </a:lnTo>
                <a:lnTo>
                  <a:pt x="4033603" y="2076097"/>
                </a:lnTo>
                <a:lnTo>
                  <a:pt x="4052580" y="2034833"/>
                </a:lnTo>
                <a:lnTo>
                  <a:pt x="4066583" y="1991059"/>
                </a:lnTo>
                <a:lnTo>
                  <a:pt x="4075251" y="1945124"/>
                </a:lnTo>
                <a:lnTo>
                  <a:pt x="4078220" y="189737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5925" y="3277614"/>
            <a:ext cx="2519045" cy="1948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Tahoma"/>
                <a:cs typeface="Tahoma"/>
              </a:rPr>
              <a:t>в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1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spc="-25" dirty="0">
                <a:latin typeface="Tahoma"/>
                <a:cs typeface="Tahoma"/>
              </a:rPr>
              <a:t>вуз</a:t>
            </a:r>
            <a:endParaRPr sz="2100">
              <a:latin typeface="Tahoma"/>
              <a:cs typeface="Tahoma"/>
            </a:endParaRPr>
          </a:p>
          <a:p>
            <a:pPr marL="12700" marR="5080" algn="ctr">
              <a:lnSpc>
                <a:spcPct val="100200"/>
              </a:lnSpc>
              <a:spcBef>
                <a:spcPts val="5"/>
              </a:spcBef>
            </a:pPr>
            <a:r>
              <a:rPr sz="2100" b="1" dirty="0">
                <a:latin typeface="Tahoma"/>
                <a:cs typeface="Tahoma"/>
              </a:rPr>
              <a:t>на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1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направление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подготовки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(специальность)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в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соответствии</a:t>
            </a:r>
            <a:endParaRPr sz="2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100" b="1" dirty="0">
                <a:latin typeface="Tahoma"/>
                <a:cs typeface="Tahoma"/>
              </a:rPr>
              <a:t>с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1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заявкой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60825" y="2659379"/>
            <a:ext cx="4076700" cy="1595755"/>
          </a:xfrm>
          <a:custGeom>
            <a:avLst/>
            <a:gdLst/>
            <a:ahLst/>
            <a:cxnLst/>
            <a:rect l="l" t="t" r="r" b="b"/>
            <a:pathLst>
              <a:path w="4076700" h="1595754">
                <a:moveTo>
                  <a:pt x="4076699" y="1330451"/>
                </a:moveTo>
                <a:lnTo>
                  <a:pt x="4076699" y="266699"/>
                </a:lnTo>
                <a:lnTo>
                  <a:pt x="4072422" y="218619"/>
                </a:lnTo>
                <a:lnTo>
                  <a:pt x="4060092" y="173424"/>
                </a:lnTo>
                <a:lnTo>
                  <a:pt x="4040462" y="131854"/>
                </a:lnTo>
                <a:lnTo>
                  <a:pt x="4014284" y="94648"/>
                </a:lnTo>
                <a:lnTo>
                  <a:pt x="3982312" y="62548"/>
                </a:lnTo>
                <a:lnTo>
                  <a:pt x="3945297" y="36293"/>
                </a:lnTo>
                <a:lnTo>
                  <a:pt x="3903992" y="16623"/>
                </a:lnTo>
                <a:lnTo>
                  <a:pt x="3859150" y="4279"/>
                </a:lnTo>
                <a:lnTo>
                  <a:pt x="3811523" y="0"/>
                </a:lnTo>
                <a:lnTo>
                  <a:pt x="265175" y="0"/>
                </a:lnTo>
                <a:lnTo>
                  <a:pt x="217549" y="4279"/>
                </a:lnTo>
                <a:lnTo>
                  <a:pt x="172707" y="16623"/>
                </a:lnTo>
                <a:lnTo>
                  <a:pt x="131402" y="36293"/>
                </a:lnTo>
                <a:lnTo>
                  <a:pt x="94387" y="62548"/>
                </a:lnTo>
                <a:lnTo>
                  <a:pt x="62415" y="94648"/>
                </a:lnTo>
                <a:lnTo>
                  <a:pt x="36237" y="131854"/>
                </a:lnTo>
                <a:lnTo>
                  <a:pt x="16607" y="173424"/>
                </a:lnTo>
                <a:lnTo>
                  <a:pt x="4277" y="218619"/>
                </a:lnTo>
                <a:lnTo>
                  <a:pt x="0" y="266699"/>
                </a:lnTo>
                <a:lnTo>
                  <a:pt x="0" y="1330451"/>
                </a:lnTo>
                <a:lnTo>
                  <a:pt x="4277" y="1378078"/>
                </a:lnTo>
                <a:lnTo>
                  <a:pt x="16607" y="1422920"/>
                </a:lnTo>
                <a:lnTo>
                  <a:pt x="36237" y="1464225"/>
                </a:lnTo>
                <a:lnTo>
                  <a:pt x="62415" y="1501240"/>
                </a:lnTo>
                <a:lnTo>
                  <a:pt x="94387" y="1533212"/>
                </a:lnTo>
                <a:lnTo>
                  <a:pt x="131402" y="1559390"/>
                </a:lnTo>
                <a:lnTo>
                  <a:pt x="172707" y="1579020"/>
                </a:lnTo>
                <a:lnTo>
                  <a:pt x="217549" y="1591350"/>
                </a:lnTo>
                <a:lnTo>
                  <a:pt x="265175" y="1595627"/>
                </a:lnTo>
                <a:lnTo>
                  <a:pt x="3811523" y="1595627"/>
                </a:lnTo>
                <a:lnTo>
                  <a:pt x="3859150" y="1591350"/>
                </a:lnTo>
                <a:lnTo>
                  <a:pt x="3903992" y="1579020"/>
                </a:lnTo>
                <a:lnTo>
                  <a:pt x="3945297" y="1559390"/>
                </a:lnTo>
                <a:lnTo>
                  <a:pt x="3982312" y="1533212"/>
                </a:lnTo>
                <a:lnTo>
                  <a:pt x="4014284" y="1501240"/>
                </a:lnTo>
                <a:lnTo>
                  <a:pt x="4040462" y="1464225"/>
                </a:lnTo>
                <a:lnTo>
                  <a:pt x="4060092" y="1422920"/>
                </a:lnTo>
                <a:lnTo>
                  <a:pt x="4072422" y="1378078"/>
                </a:lnTo>
                <a:lnTo>
                  <a:pt x="4076699" y="133045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81887" y="2800602"/>
            <a:ext cx="3430904" cy="1308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2100" b="1" dirty="0">
                <a:latin typeface="Tahoma"/>
                <a:cs typeface="Tahoma"/>
              </a:rPr>
              <a:t>в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1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или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несколько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вузов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на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1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или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несколько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образовательных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программ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60825" y="4773167"/>
            <a:ext cx="4076700" cy="1597660"/>
          </a:xfrm>
          <a:custGeom>
            <a:avLst/>
            <a:gdLst/>
            <a:ahLst/>
            <a:cxnLst/>
            <a:rect l="l" t="t" r="r" b="b"/>
            <a:pathLst>
              <a:path w="4076700" h="1597660">
                <a:moveTo>
                  <a:pt x="4076699" y="1330451"/>
                </a:moveTo>
                <a:lnTo>
                  <a:pt x="4076699" y="266699"/>
                </a:lnTo>
                <a:lnTo>
                  <a:pt x="4072422" y="219021"/>
                </a:lnTo>
                <a:lnTo>
                  <a:pt x="4060092" y="174039"/>
                </a:lnTo>
                <a:lnTo>
                  <a:pt x="4040462" y="132531"/>
                </a:lnTo>
                <a:lnTo>
                  <a:pt x="4014284" y="95276"/>
                </a:lnTo>
                <a:lnTo>
                  <a:pt x="3982312" y="63050"/>
                </a:lnTo>
                <a:lnTo>
                  <a:pt x="3945297" y="36632"/>
                </a:lnTo>
                <a:lnTo>
                  <a:pt x="3903992" y="16799"/>
                </a:lnTo>
                <a:lnTo>
                  <a:pt x="3859150" y="4329"/>
                </a:lnTo>
                <a:lnTo>
                  <a:pt x="3811523" y="0"/>
                </a:lnTo>
                <a:lnTo>
                  <a:pt x="265175" y="0"/>
                </a:lnTo>
                <a:lnTo>
                  <a:pt x="217549" y="4329"/>
                </a:lnTo>
                <a:lnTo>
                  <a:pt x="172707" y="16799"/>
                </a:lnTo>
                <a:lnTo>
                  <a:pt x="131402" y="36632"/>
                </a:lnTo>
                <a:lnTo>
                  <a:pt x="94387" y="63050"/>
                </a:lnTo>
                <a:lnTo>
                  <a:pt x="62415" y="95276"/>
                </a:lnTo>
                <a:lnTo>
                  <a:pt x="36237" y="132531"/>
                </a:lnTo>
                <a:lnTo>
                  <a:pt x="16607" y="174039"/>
                </a:lnTo>
                <a:lnTo>
                  <a:pt x="4277" y="219021"/>
                </a:lnTo>
                <a:lnTo>
                  <a:pt x="0" y="266699"/>
                </a:lnTo>
                <a:lnTo>
                  <a:pt x="0" y="1330451"/>
                </a:lnTo>
                <a:lnTo>
                  <a:pt x="4277" y="1378532"/>
                </a:lnTo>
                <a:lnTo>
                  <a:pt x="16607" y="1423727"/>
                </a:lnTo>
                <a:lnTo>
                  <a:pt x="36237" y="1465297"/>
                </a:lnTo>
                <a:lnTo>
                  <a:pt x="62415" y="1502502"/>
                </a:lnTo>
                <a:lnTo>
                  <a:pt x="94387" y="1534603"/>
                </a:lnTo>
                <a:lnTo>
                  <a:pt x="131402" y="1560858"/>
                </a:lnTo>
                <a:lnTo>
                  <a:pt x="172707" y="1580528"/>
                </a:lnTo>
                <a:lnTo>
                  <a:pt x="217549" y="1592872"/>
                </a:lnTo>
                <a:lnTo>
                  <a:pt x="265175" y="1597151"/>
                </a:lnTo>
                <a:lnTo>
                  <a:pt x="3811523" y="1597151"/>
                </a:lnTo>
                <a:lnTo>
                  <a:pt x="3859150" y="1592872"/>
                </a:lnTo>
                <a:lnTo>
                  <a:pt x="3903992" y="1580528"/>
                </a:lnTo>
                <a:lnTo>
                  <a:pt x="3945297" y="1560858"/>
                </a:lnTo>
                <a:lnTo>
                  <a:pt x="3982312" y="1534603"/>
                </a:lnTo>
                <a:lnTo>
                  <a:pt x="4014284" y="1502502"/>
                </a:lnTo>
                <a:lnTo>
                  <a:pt x="4040462" y="1465297"/>
                </a:lnTo>
                <a:lnTo>
                  <a:pt x="4060092" y="1423727"/>
                </a:lnTo>
                <a:lnTo>
                  <a:pt x="4072422" y="1378532"/>
                </a:lnTo>
                <a:lnTo>
                  <a:pt x="4076699" y="133045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77314" y="5022593"/>
            <a:ext cx="3441700" cy="109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50" b="1" dirty="0">
                <a:latin typeface="Tahoma"/>
                <a:cs typeface="Tahoma"/>
              </a:rPr>
              <a:t>Если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в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1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b="1" spc="-20" dirty="0">
                <a:latin typeface="Tahoma"/>
                <a:cs typeface="Tahoma"/>
              </a:rPr>
              <a:t>вуз,</a:t>
            </a:r>
            <a:endParaRPr sz="1750">
              <a:latin typeface="Tahoma"/>
              <a:cs typeface="Tahoma"/>
            </a:endParaRPr>
          </a:p>
          <a:p>
            <a:pPr marL="12065" marR="5080" indent="-1270" algn="ctr">
              <a:lnSpc>
                <a:spcPct val="100000"/>
              </a:lnSpc>
              <a:spcBef>
                <a:spcPts val="10"/>
              </a:spcBef>
            </a:pPr>
            <a:r>
              <a:rPr sz="1750" b="1" dirty="0">
                <a:latin typeface="Tahoma"/>
                <a:cs typeface="Tahoma"/>
              </a:rPr>
              <a:t>то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на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разные</a:t>
            </a:r>
            <a:r>
              <a:rPr sz="1750" spc="75" dirty="0">
                <a:latin typeface="Times New Roman"/>
                <a:cs typeface="Times New Roman"/>
              </a:rPr>
              <a:t> </a:t>
            </a:r>
            <a:r>
              <a:rPr sz="1750" b="1" spc="-10" dirty="0">
                <a:latin typeface="Tahoma"/>
                <a:cs typeface="Tahoma"/>
              </a:rPr>
              <a:t>программы;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если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на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одну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и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ту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750" b="1" spc="-25" dirty="0">
                <a:latin typeface="Tahoma"/>
                <a:cs typeface="Tahoma"/>
              </a:rPr>
              <a:t>же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программу,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то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в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разные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750" b="1" spc="-20" dirty="0">
                <a:latin typeface="Tahoma"/>
                <a:cs typeface="Tahoma"/>
              </a:rPr>
              <a:t>вузы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22098" y="2202180"/>
            <a:ext cx="149860" cy="832485"/>
          </a:xfrm>
          <a:custGeom>
            <a:avLst/>
            <a:gdLst/>
            <a:ahLst/>
            <a:cxnLst/>
            <a:rect l="l" t="t" r="r" b="b"/>
            <a:pathLst>
              <a:path w="149860" h="832485">
                <a:moveTo>
                  <a:pt x="149352" y="681228"/>
                </a:moveTo>
                <a:lnTo>
                  <a:pt x="0" y="681228"/>
                </a:lnTo>
                <a:lnTo>
                  <a:pt x="50292" y="782838"/>
                </a:lnTo>
                <a:lnTo>
                  <a:pt x="50292" y="705612"/>
                </a:lnTo>
                <a:lnTo>
                  <a:pt x="100584" y="705612"/>
                </a:lnTo>
                <a:lnTo>
                  <a:pt x="100584" y="779759"/>
                </a:lnTo>
                <a:lnTo>
                  <a:pt x="149352" y="681228"/>
                </a:lnTo>
                <a:close/>
              </a:path>
              <a:path w="149860" h="832485">
                <a:moveTo>
                  <a:pt x="100584" y="681228"/>
                </a:moveTo>
                <a:lnTo>
                  <a:pt x="100584" y="0"/>
                </a:lnTo>
                <a:lnTo>
                  <a:pt x="50292" y="0"/>
                </a:lnTo>
                <a:lnTo>
                  <a:pt x="50292" y="681228"/>
                </a:lnTo>
                <a:lnTo>
                  <a:pt x="100584" y="681228"/>
                </a:lnTo>
                <a:close/>
              </a:path>
              <a:path w="149860" h="832485">
                <a:moveTo>
                  <a:pt x="100584" y="779759"/>
                </a:moveTo>
                <a:lnTo>
                  <a:pt x="100584" y="705612"/>
                </a:lnTo>
                <a:lnTo>
                  <a:pt x="50292" y="705612"/>
                </a:lnTo>
                <a:lnTo>
                  <a:pt x="50292" y="782838"/>
                </a:lnTo>
                <a:lnTo>
                  <a:pt x="74676" y="832104"/>
                </a:lnTo>
                <a:lnTo>
                  <a:pt x="100584" y="779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80126" y="2202180"/>
            <a:ext cx="149860" cy="416559"/>
          </a:xfrm>
          <a:custGeom>
            <a:avLst/>
            <a:gdLst/>
            <a:ahLst/>
            <a:cxnLst/>
            <a:rect l="l" t="t" r="r" b="b"/>
            <a:pathLst>
              <a:path w="149859" h="416560">
                <a:moveTo>
                  <a:pt x="149352" y="265176"/>
                </a:moveTo>
                <a:lnTo>
                  <a:pt x="0" y="265176"/>
                </a:lnTo>
                <a:lnTo>
                  <a:pt x="48768" y="363707"/>
                </a:lnTo>
                <a:lnTo>
                  <a:pt x="48768" y="289560"/>
                </a:lnTo>
                <a:lnTo>
                  <a:pt x="99060" y="289560"/>
                </a:lnTo>
                <a:lnTo>
                  <a:pt x="99060" y="366786"/>
                </a:lnTo>
                <a:lnTo>
                  <a:pt x="149352" y="265176"/>
                </a:lnTo>
                <a:close/>
              </a:path>
              <a:path w="149859" h="416560">
                <a:moveTo>
                  <a:pt x="99060" y="265176"/>
                </a:moveTo>
                <a:lnTo>
                  <a:pt x="99060" y="0"/>
                </a:lnTo>
                <a:lnTo>
                  <a:pt x="48768" y="0"/>
                </a:lnTo>
                <a:lnTo>
                  <a:pt x="48768" y="265176"/>
                </a:lnTo>
                <a:lnTo>
                  <a:pt x="99060" y="265176"/>
                </a:lnTo>
                <a:close/>
              </a:path>
              <a:path w="149859" h="416560">
                <a:moveTo>
                  <a:pt x="99060" y="366786"/>
                </a:moveTo>
                <a:lnTo>
                  <a:pt x="99060" y="289560"/>
                </a:lnTo>
                <a:lnTo>
                  <a:pt x="48768" y="289560"/>
                </a:lnTo>
                <a:lnTo>
                  <a:pt x="48768" y="363707"/>
                </a:lnTo>
                <a:lnTo>
                  <a:pt x="74676" y="416052"/>
                </a:lnTo>
                <a:lnTo>
                  <a:pt x="99060" y="366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80126" y="4320540"/>
            <a:ext cx="149860" cy="416559"/>
          </a:xfrm>
          <a:custGeom>
            <a:avLst/>
            <a:gdLst/>
            <a:ahLst/>
            <a:cxnLst/>
            <a:rect l="l" t="t" r="r" b="b"/>
            <a:pathLst>
              <a:path w="149859" h="416560">
                <a:moveTo>
                  <a:pt x="149352" y="265176"/>
                </a:moveTo>
                <a:lnTo>
                  <a:pt x="0" y="265176"/>
                </a:lnTo>
                <a:lnTo>
                  <a:pt x="48768" y="363707"/>
                </a:lnTo>
                <a:lnTo>
                  <a:pt x="48768" y="289560"/>
                </a:lnTo>
                <a:lnTo>
                  <a:pt x="99060" y="289560"/>
                </a:lnTo>
                <a:lnTo>
                  <a:pt x="99060" y="366786"/>
                </a:lnTo>
                <a:lnTo>
                  <a:pt x="149352" y="265176"/>
                </a:lnTo>
                <a:close/>
              </a:path>
              <a:path w="149859" h="416560">
                <a:moveTo>
                  <a:pt x="99060" y="265176"/>
                </a:moveTo>
                <a:lnTo>
                  <a:pt x="99060" y="0"/>
                </a:lnTo>
                <a:lnTo>
                  <a:pt x="48768" y="0"/>
                </a:lnTo>
                <a:lnTo>
                  <a:pt x="48768" y="265176"/>
                </a:lnTo>
                <a:lnTo>
                  <a:pt x="99060" y="265176"/>
                </a:lnTo>
                <a:close/>
              </a:path>
              <a:path w="149859" h="416560">
                <a:moveTo>
                  <a:pt x="99060" y="366786"/>
                </a:moveTo>
                <a:lnTo>
                  <a:pt x="99060" y="289560"/>
                </a:lnTo>
                <a:lnTo>
                  <a:pt x="48768" y="289560"/>
                </a:lnTo>
                <a:lnTo>
                  <a:pt x="48768" y="363707"/>
                </a:lnTo>
                <a:lnTo>
                  <a:pt x="74676" y="416052"/>
                </a:lnTo>
                <a:lnTo>
                  <a:pt x="99060" y="366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92" y="868171"/>
            <a:ext cx="787019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Взаимодействие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заказчика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и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гражданина,</a:t>
            </a:r>
            <a:r>
              <a:rPr sz="1550" spc="15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подача</a:t>
            </a:r>
            <a:r>
              <a:rPr sz="1550" spc="18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заявки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на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предложение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361" y="1673351"/>
            <a:ext cx="2095500" cy="396240"/>
          </a:xfrm>
          <a:custGeom>
            <a:avLst/>
            <a:gdLst/>
            <a:ahLst/>
            <a:cxnLst/>
            <a:rect l="l" t="t" r="r" b="b"/>
            <a:pathLst>
              <a:path w="2095500" h="396239">
                <a:moveTo>
                  <a:pt x="2095496" y="330707"/>
                </a:moveTo>
                <a:lnTo>
                  <a:pt x="2095496" y="67055"/>
                </a:lnTo>
                <a:lnTo>
                  <a:pt x="2090401" y="41147"/>
                </a:lnTo>
                <a:lnTo>
                  <a:pt x="2076446" y="19811"/>
                </a:lnTo>
                <a:lnTo>
                  <a:pt x="2055634" y="5333"/>
                </a:lnTo>
                <a:lnTo>
                  <a:pt x="2029964" y="0"/>
                </a:lnTo>
                <a:lnTo>
                  <a:pt x="67055" y="0"/>
                </a:lnTo>
                <a:lnTo>
                  <a:pt x="41147" y="5333"/>
                </a:lnTo>
                <a:lnTo>
                  <a:pt x="19811" y="19811"/>
                </a:lnTo>
                <a:lnTo>
                  <a:pt x="5333" y="41147"/>
                </a:lnTo>
                <a:lnTo>
                  <a:pt x="0" y="67055"/>
                </a:lnTo>
                <a:lnTo>
                  <a:pt x="0" y="330707"/>
                </a:lnTo>
                <a:lnTo>
                  <a:pt x="5333" y="356377"/>
                </a:lnTo>
                <a:lnTo>
                  <a:pt x="19811" y="377189"/>
                </a:lnTo>
                <a:lnTo>
                  <a:pt x="41147" y="391144"/>
                </a:lnTo>
                <a:lnTo>
                  <a:pt x="67055" y="396239"/>
                </a:lnTo>
                <a:lnTo>
                  <a:pt x="2029964" y="396239"/>
                </a:lnTo>
                <a:lnTo>
                  <a:pt x="2055634" y="391144"/>
                </a:lnTo>
                <a:lnTo>
                  <a:pt x="2076446" y="377189"/>
                </a:lnTo>
                <a:lnTo>
                  <a:pt x="2090401" y="356377"/>
                </a:lnTo>
                <a:lnTo>
                  <a:pt x="2095496" y="33070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6320" y="1697227"/>
            <a:ext cx="14649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ВУЗ</a:t>
            </a:r>
            <a:r>
              <a:rPr b="0" spc="85" dirty="0">
                <a:latin typeface="Times New Roman"/>
                <a:cs typeface="Times New Roman"/>
              </a:rPr>
              <a:t> </a:t>
            </a:r>
            <a:r>
              <a:rPr spc="-10" dirty="0"/>
              <a:t>(СПО)</a:t>
            </a:r>
          </a:p>
        </p:txBody>
      </p:sp>
      <p:sp>
        <p:nvSpPr>
          <p:cNvPr id="5" name="object 5"/>
          <p:cNvSpPr/>
          <p:nvPr/>
        </p:nvSpPr>
        <p:spPr>
          <a:xfrm>
            <a:off x="411361" y="5250179"/>
            <a:ext cx="2095500" cy="394970"/>
          </a:xfrm>
          <a:custGeom>
            <a:avLst/>
            <a:gdLst/>
            <a:ahLst/>
            <a:cxnLst/>
            <a:rect l="l" t="t" r="r" b="b"/>
            <a:pathLst>
              <a:path w="2095500" h="394970">
                <a:moveTo>
                  <a:pt x="2095496" y="329183"/>
                </a:moveTo>
                <a:lnTo>
                  <a:pt x="2095496" y="65531"/>
                </a:lnTo>
                <a:lnTo>
                  <a:pt x="2090401" y="39862"/>
                </a:lnTo>
                <a:lnTo>
                  <a:pt x="2076446" y="19049"/>
                </a:lnTo>
                <a:lnTo>
                  <a:pt x="2055634" y="5095"/>
                </a:lnTo>
                <a:lnTo>
                  <a:pt x="2029964" y="0"/>
                </a:lnTo>
                <a:lnTo>
                  <a:pt x="67055" y="0"/>
                </a:lnTo>
                <a:lnTo>
                  <a:pt x="41147" y="5095"/>
                </a:lnTo>
                <a:lnTo>
                  <a:pt x="19811" y="19049"/>
                </a:lnTo>
                <a:lnTo>
                  <a:pt x="5333" y="39862"/>
                </a:lnTo>
                <a:lnTo>
                  <a:pt x="0" y="65531"/>
                </a:lnTo>
                <a:lnTo>
                  <a:pt x="0" y="329183"/>
                </a:lnTo>
                <a:lnTo>
                  <a:pt x="5333" y="354853"/>
                </a:lnTo>
                <a:lnTo>
                  <a:pt x="19811" y="375665"/>
                </a:lnTo>
                <a:lnTo>
                  <a:pt x="41147" y="389620"/>
                </a:lnTo>
                <a:lnTo>
                  <a:pt x="67055" y="394715"/>
                </a:lnTo>
                <a:lnTo>
                  <a:pt x="2029964" y="394715"/>
                </a:lnTo>
                <a:lnTo>
                  <a:pt x="2055634" y="389620"/>
                </a:lnTo>
                <a:lnTo>
                  <a:pt x="2076446" y="375665"/>
                </a:lnTo>
                <a:lnTo>
                  <a:pt x="2090401" y="354853"/>
                </a:lnTo>
                <a:lnTo>
                  <a:pt x="2095496" y="32918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6508" y="5272529"/>
            <a:ext cx="15036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Tahoma"/>
                <a:cs typeface="Tahoma"/>
              </a:rPr>
              <a:t>ЗАКАЗЧИК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85197" y="2171700"/>
            <a:ext cx="149860" cy="2976880"/>
          </a:xfrm>
          <a:custGeom>
            <a:avLst/>
            <a:gdLst/>
            <a:ahLst/>
            <a:cxnLst/>
            <a:rect l="l" t="t" r="r" b="b"/>
            <a:pathLst>
              <a:path w="149859" h="2976879">
                <a:moveTo>
                  <a:pt x="149348" y="2825496"/>
                </a:moveTo>
                <a:lnTo>
                  <a:pt x="0" y="2825496"/>
                </a:lnTo>
                <a:lnTo>
                  <a:pt x="48768" y="2924027"/>
                </a:lnTo>
                <a:lnTo>
                  <a:pt x="48768" y="2851404"/>
                </a:lnTo>
                <a:lnTo>
                  <a:pt x="99060" y="2851404"/>
                </a:lnTo>
                <a:lnTo>
                  <a:pt x="99060" y="2927104"/>
                </a:lnTo>
                <a:lnTo>
                  <a:pt x="149348" y="2825496"/>
                </a:lnTo>
                <a:close/>
              </a:path>
              <a:path w="149859" h="2976879">
                <a:moveTo>
                  <a:pt x="99060" y="2825496"/>
                </a:moveTo>
                <a:lnTo>
                  <a:pt x="99060" y="0"/>
                </a:lnTo>
                <a:lnTo>
                  <a:pt x="48768" y="0"/>
                </a:lnTo>
                <a:lnTo>
                  <a:pt x="48768" y="2825496"/>
                </a:lnTo>
                <a:lnTo>
                  <a:pt x="99060" y="2825496"/>
                </a:lnTo>
                <a:close/>
              </a:path>
              <a:path w="149859" h="2976879">
                <a:moveTo>
                  <a:pt x="99060" y="2927104"/>
                </a:moveTo>
                <a:lnTo>
                  <a:pt x="99060" y="2851404"/>
                </a:lnTo>
                <a:lnTo>
                  <a:pt x="48768" y="2851404"/>
                </a:lnTo>
                <a:lnTo>
                  <a:pt x="48768" y="2924027"/>
                </a:lnTo>
                <a:lnTo>
                  <a:pt x="74676" y="2976372"/>
                </a:lnTo>
                <a:lnTo>
                  <a:pt x="99060" y="2927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19871" y="2850894"/>
            <a:ext cx="2417445" cy="721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10"/>
              </a:spcBef>
            </a:pPr>
            <a:r>
              <a:rPr sz="1550" dirty="0">
                <a:latin typeface="Tahoma"/>
                <a:cs typeface="Tahoma"/>
              </a:rPr>
              <a:t>Уведомляет</a:t>
            </a:r>
            <a:r>
              <a:rPr sz="1550" spc="1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о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заявке</a:t>
            </a:r>
            <a:r>
              <a:rPr sz="1550" spc="5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(если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в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ahoma"/>
                <a:cs typeface="Tahoma"/>
              </a:rPr>
              <a:t>бумажном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ahoma"/>
                <a:cs typeface="Tahoma"/>
              </a:rPr>
              <a:t>виде)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Уведомляет</a:t>
            </a:r>
            <a:r>
              <a:rPr sz="1550" spc="1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о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зачислении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09265" y="1528572"/>
            <a:ext cx="5191125" cy="4262755"/>
          </a:xfrm>
          <a:custGeom>
            <a:avLst/>
            <a:gdLst/>
            <a:ahLst/>
            <a:cxnLst/>
            <a:rect l="l" t="t" r="r" b="b"/>
            <a:pathLst>
              <a:path w="5191125" h="4262755">
                <a:moveTo>
                  <a:pt x="5190743" y="3552443"/>
                </a:moveTo>
                <a:lnTo>
                  <a:pt x="5190743" y="710183"/>
                </a:lnTo>
                <a:lnTo>
                  <a:pt x="5189102" y="661624"/>
                </a:lnTo>
                <a:lnTo>
                  <a:pt x="5184250" y="613932"/>
                </a:lnTo>
                <a:lnTo>
                  <a:pt x="5176292" y="567216"/>
                </a:lnTo>
                <a:lnTo>
                  <a:pt x="5165336" y="521581"/>
                </a:lnTo>
                <a:lnTo>
                  <a:pt x="5151489" y="477135"/>
                </a:lnTo>
                <a:lnTo>
                  <a:pt x="5134855" y="433982"/>
                </a:lnTo>
                <a:lnTo>
                  <a:pt x="5115543" y="392231"/>
                </a:lnTo>
                <a:lnTo>
                  <a:pt x="5093659" y="351987"/>
                </a:lnTo>
                <a:lnTo>
                  <a:pt x="5069309" y="313357"/>
                </a:lnTo>
                <a:lnTo>
                  <a:pt x="5042599" y="276448"/>
                </a:lnTo>
                <a:lnTo>
                  <a:pt x="5013636" y="241365"/>
                </a:lnTo>
                <a:lnTo>
                  <a:pt x="4982527" y="208216"/>
                </a:lnTo>
                <a:lnTo>
                  <a:pt x="4949378" y="177107"/>
                </a:lnTo>
                <a:lnTo>
                  <a:pt x="4914295" y="148144"/>
                </a:lnTo>
                <a:lnTo>
                  <a:pt x="4877386" y="121434"/>
                </a:lnTo>
                <a:lnTo>
                  <a:pt x="4838756" y="97084"/>
                </a:lnTo>
                <a:lnTo>
                  <a:pt x="4798512" y="75199"/>
                </a:lnTo>
                <a:lnTo>
                  <a:pt x="4756761" y="55887"/>
                </a:lnTo>
                <a:lnTo>
                  <a:pt x="4713608" y="39254"/>
                </a:lnTo>
                <a:lnTo>
                  <a:pt x="4669161" y="25407"/>
                </a:lnTo>
                <a:lnTo>
                  <a:pt x="4623527" y="14451"/>
                </a:lnTo>
                <a:lnTo>
                  <a:pt x="4576810" y="6493"/>
                </a:lnTo>
                <a:lnTo>
                  <a:pt x="4529119" y="1641"/>
                </a:lnTo>
                <a:lnTo>
                  <a:pt x="4480559" y="0"/>
                </a:lnTo>
                <a:lnTo>
                  <a:pt x="710183" y="0"/>
                </a:lnTo>
                <a:lnTo>
                  <a:pt x="661449" y="1641"/>
                </a:lnTo>
                <a:lnTo>
                  <a:pt x="613612" y="6493"/>
                </a:lnTo>
                <a:lnTo>
                  <a:pt x="566779" y="14451"/>
                </a:lnTo>
                <a:lnTo>
                  <a:pt x="521052" y="25407"/>
                </a:lnTo>
                <a:lnTo>
                  <a:pt x="476538" y="39254"/>
                </a:lnTo>
                <a:lnTo>
                  <a:pt x="433339" y="55887"/>
                </a:lnTo>
                <a:lnTo>
                  <a:pt x="391562" y="75199"/>
                </a:lnTo>
                <a:lnTo>
                  <a:pt x="351310" y="97084"/>
                </a:lnTo>
                <a:lnTo>
                  <a:pt x="312687" y="121434"/>
                </a:lnTo>
                <a:lnTo>
                  <a:pt x="275799" y="148144"/>
                </a:lnTo>
                <a:lnTo>
                  <a:pt x="240750" y="177107"/>
                </a:lnTo>
                <a:lnTo>
                  <a:pt x="207644" y="208216"/>
                </a:lnTo>
                <a:lnTo>
                  <a:pt x="176587" y="241365"/>
                </a:lnTo>
                <a:lnTo>
                  <a:pt x="147681" y="276448"/>
                </a:lnTo>
                <a:lnTo>
                  <a:pt x="121032" y="313357"/>
                </a:lnTo>
                <a:lnTo>
                  <a:pt x="96745" y="351987"/>
                </a:lnTo>
                <a:lnTo>
                  <a:pt x="74924" y="392231"/>
                </a:lnTo>
                <a:lnTo>
                  <a:pt x="55673" y="433982"/>
                </a:lnTo>
                <a:lnTo>
                  <a:pt x="39097" y="477135"/>
                </a:lnTo>
                <a:lnTo>
                  <a:pt x="25301" y="521581"/>
                </a:lnTo>
                <a:lnTo>
                  <a:pt x="14388" y="567216"/>
                </a:lnTo>
                <a:lnTo>
                  <a:pt x="6464" y="613932"/>
                </a:lnTo>
                <a:lnTo>
                  <a:pt x="1633" y="661624"/>
                </a:lnTo>
                <a:lnTo>
                  <a:pt x="0" y="710183"/>
                </a:lnTo>
                <a:lnTo>
                  <a:pt x="0" y="3552443"/>
                </a:lnTo>
                <a:lnTo>
                  <a:pt x="1633" y="3601003"/>
                </a:lnTo>
                <a:lnTo>
                  <a:pt x="6464" y="3648694"/>
                </a:lnTo>
                <a:lnTo>
                  <a:pt x="14388" y="3695411"/>
                </a:lnTo>
                <a:lnTo>
                  <a:pt x="25301" y="3741045"/>
                </a:lnTo>
                <a:lnTo>
                  <a:pt x="39097" y="3785492"/>
                </a:lnTo>
                <a:lnTo>
                  <a:pt x="55673" y="3828645"/>
                </a:lnTo>
                <a:lnTo>
                  <a:pt x="74924" y="3870396"/>
                </a:lnTo>
                <a:lnTo>
                  <a:pt x="96745" y="3910640"/>
                </a:lnTo>
                <a:lnTo>
                  <a:pt x="121032" y="3949270"/>
                </a:lnTo>
                <a:lnTo>
                  <a:pt x="147681" y="3986179"/>
                </a:lnTo>
                <a:lnTo>
                  <a:pt x="176587" y="4021262"/>
                </a:lnTo>
                <a:lnTo>
                  <a:pt x="207644" y="4054411"/>
                </a:lnTo>
                <a:lnTo>
                  <a:pt x="240750" y="4085520"/>
                </a:lnTo>
                <a:lnTo>
                  <a:pt x="275799" y="4114483"/>
                </a:lnTo>
                <a:lnTo>
                  <a:pt x="312687" y="4141193"/>
                </a:lnTo>
                <a:lnTo>
                  <a:pt x="351310" y="4165543"/>
                </a:lnTo>
                <a:lnTo>
                  <a:pt x="391562" y="4187427"/>
                </a:lnTo>
                <a:lnTo>
                  <a:pt x="433339" y="4206739"/>
                </a:lnTo>
                <a:lnTo>
                  <a:pt x="476538" y="4223373"/>
                </a:lnTo>
                <a:lnTo>
                  <a:pt x="521052" y="4237220"/>
                </a:lnTo>
                <a:lnTo>
                  <a:pt x="566779" y="4248176"/>
                </a:lnTo>
                <a:lnTo>
                  <a:pt x="613612" y="4256134"/>
                </a:lnTo>
                <a:lnTo>
                  <a:pt x="661449" y="4260986"/>
                </a:lnTo>
                <a:lnTo>
                  <a:pt x="710183" y="4262627"/>
                </a:lnTo>
                <a:lnTo>
                  <a:pt x="4480559" y="4262627"/>
                </a:lnTo>
                <a:lnTo>
                  <a:pt x="4529119" y="4260986"/>
                </a:lnTo>
                <a:lnTo>
                  <a:pt x="4576810" y="4256134"/>
                </a:lnTo>
                <a:lnTo>
                  <a:pt x="4623527" y="4248176"/>
                </a:lnTo>
                <a:lnTo>
                  <a:pt x="4669161" y="4237220"/>
                </a:lnTo>
                <a:lnTo>
                  <a:pt x="4713608" y="4223373"/>
                </a:lnTo>
                <a:lnTo>
                  <a:pt x="4756761" y="4206739"/>
                </a:lnTo>
                <a:lnTo>
                  <a:pt x="4798512" y="4187427"/>
                </a:lnTo>
                <a:lnTo>
                  <a:pt x="4838756" y="4165543"/>
                </a:lnTo>
                <a:lnTo>
                  <a:pt x="4877386" y="4141193"/>
                </a:lnTo>
                <a:lnTo>
                  <a:pt x="4914295" y="4114483"/>
                </a:lnTo>
                <a:lnTo>
                  <a:pt x="4949378" y="4085520"/>
                </a:lnTo>
                <a:lnTo>
                  <a:pt x="4982527" y="4054411"/>
                </a:lnTo>
                <a:lnTo>
                  <a:pt x="5013636" y="4021262"/>
                </a:lnTo>
                <a:lnTo>
                  <a:pt x="5042599" y="3986179"/>
                </a:lnTo>
                <a:lnTo>
                  <a:pt x="5069309" y="3949270"/>
                </a:lnTo>
                <a:lnTo>
                  <a:pt x="5093659" y="3910640"/>
                </a:lnTo>
                <a:lnTo>
                  <a:pt x="5115543" y="3870396"/>
                </a:lnTo>
                <a:lnTo>
                  <a:pt x="5134855" y="3828645"/>
                </a:lnTo>
                <a:lnTo>
                  <a:pt x="5151489" y="3785492"/>
                </a:lnTo>
                <a:lnTo>
                  <a:pt x="5165336" y="3741045"/>
                </a:lnTo>
                <a:lnTo>
                  <a:pt x="5176292" y="3695411"/>
                </a:lnTo>
                <a:lnTo>
                  <a:pt x="5184250" y="3648694"/>
                </a:lnTo>
                <a:lnTo>
                  <a:pt x="5189102" y="3601003"/>
                </a:lnTo>
                <a:lnTo>
                  <a:pt x="5190743" y="355244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16255" y="1720087"/>
            <a:ext cx="4173220" cy="25908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16535" marR="207645" algn="ctr">
              <a:lnSpc>
                <a:spcPct val="100499"/>
              </a:lnSpc>
              <a:spcBef>
                <a:spcPts val="85"/>
              </a:spcBef>
            </a:pPr>
            <a:r>
              <a:rPr sz="2100" b="1" dirty="0">
                <a:latin typeface="Tahoma"/>
                <a:cs typeface="Tahoma"/>
              </a:rPr>
              <a:t>Уведомление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посредством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электронной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почты</a:t>
            </a:r>
            <a:endParaRPr sz="2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100" b="1" dirty="0">
                <a:latin typeface="Tahoma"/>
                <a:cs typeface="Tahoma"/>
              </a:rPr>
              <a:t>+</a:t>
            </a:r>
            <a:endParaRPr sz="2100">
              <a:latin typeface="Tahoma"/>
              <a:cs typeface="Tahoma"/>
            </a:endParaRPr>
          </a:p>
          <a:p>
            <a:pPr marL="12700" marR="5080" algn="ctr">
              <a:lnSpc>
                <a:spcPct val="100200"/>
              </a:lnSpc>
              <a:spcBef>
                <a:spcPts val="10"/>
              </a:spcBef>
            </a:pPr>
            <a:r>
              <a:rPr sz="2100" b="1" dirty="0">
                <a:latin typeface="Tahoma"/>
                <a:cs typeface="Tahoma"/>
              </a:rPr>
              <a:t>представление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в</a:t>
            </a:r>
            <a:r>
              <a:rPr sz="2100" spc="7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письменном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виде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на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бумажном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носителе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не</a:t>
            </a:r>
            <a:r>
              <a:rPr sz="2100" spc="6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позднее</a:t>
            </a:r>
            <a:r>
              <a:rPr sz="2100" spc="10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3</a:t>
            </a:r>
            <a:r>
              <a:rPr sz="2100" spc="8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рабочих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b="1" spc="-20" dirty="0">
                <a:latin typeface="Tahoma"/>
                <a:cs typeface="Tahoma"/>
              </a:rPr>
              <a:t>дней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после</a:t>
            </a:r>
            <a:r>
              <a:rPr sz="2100" spc="7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поступления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заявки</a:t>
            </a:r>
            <a:endParaRPr sz="2100">
              <a:latin typeface="Tahoma"/>
              <a:cs typeface="Tahoma"/>
            </a:endParaRPr>
          </a:p>
          <a:p>
            <a:pPr marL="1246505">
              <a:lnSpc>
                <a:spcPct val="100000"/>
              </a:lnSpc>
            </a:pPr>
            <a:r>
              <a:rPr sz="2100" b="1" dirty="0">
                <a:latin typeface="Tahoma"/>
                <a:cs typeface="Tahoma"/>
              </a:rPr>
              <a:t>в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ВУЗ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(СПО)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4627" y="4606542"/>
            <a:ext cx="4316730" cy="98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Tahoma"/>
                <a:cs typeface="Tahoma"/>
              </a:rPr>
              <a:t>Уведомление</a:t>
            </a:r>
            <a:r>
              <a:rPr sz="2100" spc="10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в</a:t>
            </a:r>
            <a:r>
              <a:rPr sz="2100" spc="7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течение</a:t>
            </a:r>
            <a:endParaRPr sz="2100">
              <a:latin typeface="Tahoma"/>
              <a:cs typeface="Tahoma"/>
            </a:endParaRPr>
          </a:p>
          <a:p>
            <a:pPr marL="12700" marR="5080" algn="ctr">
              <a:lnSpc>
                <a:spcPts val="2530"/>
              </a:lnSpc>
              <a:spcBef>
                <a:spcPts val="75"/>
              </a:spcBef>
            </a:pPr>
            <a:r>
              <a:rPr sz="2100" b="1" dirty="0">
                <a:latin typeface="Tahoma"/>
                <a:cs typeface="Tahoma"/>
              </a:rPr>
              <a:t>3</a:t>
            </a:r>
            <a:r>
              <a:rPr sz="2100" spc="7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рабочих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дней</a:t>
            </a:r>
            <a:r>
              <a:rPr sz="2100" spc="8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после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издания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приказа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ahoma"/>
                <a:cs typeface="Tahoma"/>
              </a:rPr>
              <a:t>о</a:t>
            </a:r>
            <a:r>
              <a:rPr sz="2100" spc="9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зачислении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92" y="868171"/>
            <a:ext cx="92773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10" dirty="0">
                <a:latin typeface="Tahoma"/>
                <a:cs typeface="Tahoma"/>
              </a:rPr>
              <a:t>Санкции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60681" y="1228344"/>
            <a:ext cx="6975475" cy="574675"/>
          </a:xfrm>
          <a:custGeom>
            <a:avLst/>
            <a:gdLst/>
            <a:ahLst/>
            <a:cxnLst/>
            <a:rect l="l" t="t" r="r" b="b"/>
            <a:pathLst>
              <a:path w="6975475" h="574675">
                <a:moveTo>
                  <a:pt x="6975347" y="478535"/>
                </a:moveTo>
                <a:lnTo>
                  <a:pt x="6975347" y="96011"/>
                </a:lnTo>
                <a:lnTo>
                  <a:pt x="6967632" y="58507"/>
                </a:lnTo>
                <a:lnTo>
                  <a:pt x="6946772" y="28003"/>
                </a:lnTo>
                <a:lnTo>
                  <a:pt x="6916197" y="7500"/>
                </a:lnTo>
                <a:lnTo>
                  <a:pt x="6879335" y="0"/>
                </a:lnTo>
                <a:lnTo>
                  <a:pt x="96011" y="0"/>
                </a:lnTo>
                <a:lnTo>
                  <a:pt x="58507" y="7500"/>
                </a:lnTo>
                <a:lnTo>
                  <a:pt x="28003" y="28003"/>
                </a:lnTo>
                <a:lnTo>
                  <a:pt x="7500" y="58507"/>
                </a:lnTo>
                <a:lnTo>
                  <a:pt x="0" y="96011"/>
                </a:lnTo>
                <a:lnTo>
                  <a:pt x="0" y="478535"/>
                </a:lnTo>
                <a:lnTo>
                  <a:pt x="7500" y="516040"/>
                </a:lnTo>
                <a:lnTo>
                  <a:pt x="28003" y="546544"/>
                </a:lnTo>
                <a:lnTo>
                  <a:pt x="58507" y="567047"/>
                </a:lnTo>
                <a:lnTo>
                  <a:pt x="96011" y="574547"/>
                </a:lnTo>
                <a:lnTo>
                  <a:pt x="6879335" y="574547"/>
                </a:lnTo>
                <a:lnTo>
                  <a:pt x="6916197" y="567047"/>
                </a:lnTo>
                <a:lnTo>
                  <a:pt x="6946772" y="546544"/>
                </a:lnTo>
                <a:lnTo>
                  <a:pt x="6967632" y="516040"/>
                </a:lnTo>
                <a:lnTo>
                  <a:pt x="6975347" y="4785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885" rIns="0" bIns="0" rtlCol="0">
            <a:spAutoFit/>
          </a:bodyPr>
          <a:lstStyle/>
          <a:p>
            <a:pPr marL="2066925">
              <a:lnSpc>
                <a:spcPct val="100000"/>
              </a:lnSpc>
              <a:spcBef>
                <a:spcPts val="110"/>
              </a:spcBef>
            </a:pPr>
            <a:r>
              <a:rPr sz="2450" spc="-10" dirty="0"/>
              <a:t>ЗАКАЗЧИКУ</a:t>
            </a:r>
            <a:endParaRPr sz="24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534" y="1975992"/>
            <a:ext cx="8232262" cy="469671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92" y="868171"/>
            <a:ext cx="92773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10" dirty="0">
                <a:latin typeface="Tahoma"/>
                <a:cs typeface="Tahoma"/>
              </a:rPr>
              <a:t>Санкции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60681" y="1228344"/>
            <a:ext cx="6975475" cy="574675"/>
          </a:xfrm>
          <a:custGeom>
            <a:avLst/>
            <a:gdLst/>
            <a:ahLst/>
            <a:cxnLst/>
            <a:rect l="l" t="t" r="r" b="b"/>
            <a:pathLst>
              <a:path w="6975475" h="574675">
                <a:moveTo>
                  <a:pt x="6975347" y="478535"/>
                </a:moveTo>
                <a:lnTo>
                  <a:pt x="6975347" y="96011"/>
                </a:lnTo>
                <a:lnTo>
                  <a:pt x="6967632" y="58507"/>
                </a:lnTo>
                <a:lnTo>
                  <a:pt x="6946772" y="28003"/>
                </a:lnTo>
                <a:lnTo>
                  <a:pt x="6916197" y="7500"/>
                </a:lnTo>
                <a:lnTo>
                  <a:pt x="6879335" y="0"/>
                </a:lnTo>
                <a:lnTo>
                  <a:pt x="96011" y="0"/>
                </a:lnTo>
                <a:lnTo>
                  <a:pt x="58507" y="7500"/>
                </a:lnTo>
                <a:lnTo>
                  <a:pt x="28003" y="28003"/>
                </a:lnTo>
                <a:lnTo>
                  <a:pt x="7500" y="58507"/>
                </a:lnTo>
                <a:lnTo>
                  <a:pt x="0" y="96011"/>
                </a:lnTo>
                <a:lnTo>
                  <a:pt x="0" y="478535"/>
                </a:lnTo>
                <a:lnTo>
                  <a:pt x="7500" y="516040"/>
                </a:lnTo>
                <a:lnTo>
                  <a:pt x="28003" y="546544"/>
                </a:lnTo>
                <a:lnTo>
                  <a:pt x="58507" y="567047"/>
                </a:lnTo>
                <a:lnTo>
                  <a:pt x="96011" y="574547"/>
                </a:lnTo>
                <a:lnTo>
                  <a:pt x="6879335" y="574547"/>
                </a:lnTo>
                <a:lnTo>
                  <a:pt x="6916197" y="567047"/>
                </a:lnTo>
                <a:lnTo>
                  <a:pt x="6946772" y="546544"/>
                </a:lnTo>
                <a:lnTo>
                  <a:pt x="6967632" y="516040"/>
                </a:lnTo>
                <a:lnTo>
                  <a:pt x="6975347" y="4785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885" rIns="0" bIns="0" rtlCol="0">
            <a:spAutoFit/>
          </a:bodyPr>
          <a:lstStyle/>
          <a:p>
            <a:pPr marL="1882139">
              <a:lnSpc>
                <a:spcPct val="100000"/>
              </a:lnSpc>
              <a:spcBef>
                <a:spcPts val="110"/>
              </a:spcBef>
            </a:pPr>
            <a:r>
              <a:rPr sz="2450" spc="-10" dirty="0"/>
              <a:t>ГРАЖДАНИНУ</a:t>
            </a:r>
            <a:endParaRPr sz="24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215" y="1863851"/>
            <a:ext cx="7556648" cy="47962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00" y="897127"/>
            <a:ext cx="274510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8751" y="2063554"/>
            <a:ext cx="10457815" cy="2792095"/>
            <a:chOff x="118751" y="2063554"/>
            <a:chExt cx="10457815" cy="27920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51" y="2141220"/>
              <a:ext cx="10457688" cy="24734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4201" y="2080260"/>
              <a:ext cx="1210310" cy="431800"/>
            </a:xfrm>
            <a:custGeom>
              <a:avLst/>
              <a:gdLst/>
              <a:ahLst/>
              <a:cxnLst/>
              <a:rect l="l" t="t" r="r" b="b"/>
              <a:pathLst>
                <a:path w="1210310" h="431800">
                  <a:moveTo>
                    <a:pt x="0" y="0"/>
                  </a:moveTo>
                  <a:lnTo>
                    <a:pt x="0" y="431291"/>
                  </a:lnTo>
                  <a:lnTo>
                    <a:pt x="1210055" y="431291"/>
                  </a:lnTo>
                  <a:lnTo>
                    <a:pt x="1210055" y="0"/>
                  </a:lnTo>
                  <a:lnTo>
                    <a:pt x="0" y="0"/>
                  </a:lnTo>
                  <a:close/>
                </a:path>
              </a:pathLst>
            </a:custGeom>
            <a:ln w="33411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2465" y="2508504"/>
              <a:ext cx="434340" cy="2346960"/>
            </a:xfrm>
            <a:custGeom>
              <a:avLst/>
              <a:gdLst/>
              <a:ahLst/>
              <a:cxnLst/>
              <a:rect l="l" t="t" r="r" b="b"/>
              <a:pathLst>
                <a:path w="434340" h="2346960">
                  <a:moveTo>
                    <a:pt x="401039" y="2244391"/>
                  </a:moveTo>
                  <a:lnTo>
                    <a:pt x="33528" y="0"/>
                  </a:lnTo>
                  <a:lnTo>
                    <a:pt x="0" y="6096"/>
                  </a:lnTo>
                  <a:lnTo>
                    <a:pt x="367685" y="2250036"/>
                  </a:lnTo>
                  <a:lnTo>
                    <a:pt x="401039" y="2244391"/>
                  </a:lnTo>
                  <a:close/>
                </a:path>
                <a:path w="434340" h="2346960">
                  <a:moveTo>
                    <a:pt x="403860" y="2337123"/>
                  </a:moveTo>
                  <a:lnTo>
                    <a:pt x="403860" y="2261616"/>
                  </a:lnTo>
                  <a:lnTo>
                    <a:pt x="370332" y="2266188"/>
                  </a:lnTo>
                  <a:lnTo>
                    <a:pt x="367685" y="2250036"/>
                  </a:lnTo>
                  <a:lnTo>
                    <a:pt x="335280" y="2255520"/>
                  </a:lnTo>
                  <a:lnTo>
                    <a:pt x="400812" y="2346960"/>
                  </a:lnTo>
                  <a:lnTo>
                    <a:pt x="403860" y="2337123"/>
                  </a:lnTo>
                  <a:close/>
                </a:path>
                <a:path w="434340" h="2346960">
                  <a:moveTo>
                    <a:pt x="403860" y="2261616"/>
                  </a:moveTo>
                  <a:lnTo>
                    <a:pt x="401039" y="2244391"/>
                  </a:lnTo>
                  <a:lnTo>
                    <a:pt x="367685" y="2250036"/>
                  </a:lnTo>
                  <a:lnTo>
                    <a:pt x="370332" y="2266188"/>
                  </a:lnTo>
                  <a:lnTo>
                    <a:pt x="403860" y="2261616"/>
                  </a:lnTo>
                  <a:close/>
                </a:path>
                <a:path w="434340" h="2346960">
                  <a:moveTo>
                    <a:pt x="434340" y="2238756"/>
                  </a:moveTo>
                  <a:lnTo>
                    <a:pt x="401039" y="2244391"/>
                  </a:lnTo>
                  <a:lnTo>
                    <a:pt x="403860" y="2261616"/>
                  </a:lnTo>
                  <a:lnTo>
                    <a:pt x="403860" y="2337123"/>
                  </a:lnTo>
                  <a:lnTo>
                    <a:pt x="434340" y="2238756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3560">
              <a:lnSpc>
                <a:spcPct val="100000"/>
              </a:lnSpc>
              <a:spcBef>
                <a:spcPts val="100"/>
              </a:spcBef>
            </a:pPr>
            <a:r>
              <a:rPr b="0" u="heavy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ahoma"/>
                <a:cs typeface="Tahoma"/>
              </a:rPr>
              <a:t>https://trudvsem.ru/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39435" y="5005700"/>
            <a:ext cx="2502535" cy="1285875"/>
            <a:chOff x="539435" y="5005700"/>
            <a:chExt cx="2502535" cy="12858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291" y="5005700"/>
              <a:ext cx="2079212" cy="12853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6141" y="5510783"/>
              <a:ext cx="2468880" cy="311150"/>
            </a:xfrm>
            <a:custGeom>
              <a:avLst/>
              <a:gdLst/>
              <a:ahLst/>
              <a:cxnLst/>
              <a:rect l="l" t="t" r="r" b="b"/>
              <a:pathLst>
                <a:path w="2468880" h="311150">
                  <a:moveTo>
                    <a:pt x="0" y="0"/>
                  </a:moveTo>
                  <a:lnTo>
                    <a:pt x="0" y="310895"/>
                  </a:lnTo>
                  <a:lnTo>
                    <a:pt x="2468879" y="310895"/>
                  </a:lnTo>
                  <a:lnTo>
                    <a:pt x="2468879" y="0"/>
                  </a:lnTo>
                  <a:lnTo>
                    <a:pt x="0" y="0"/>
                  </a:lnTo>
                  <a:close/>
                </a:path>
              </a:pathLst>
            </a:custGeom>
            <a:ln w="33411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577974" y="5027733"/>
            <a:ext cx="5562600" cy="1438910"/>
            <a:chOff x="4577974" y="5027733"/>
            <a:chExt cx="5562600" cy="143891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7974" y="5044439"/>
              <a:ext cx="5562600" cy="14218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49745" y="5044439"/>
              <a:ext cx="1016635" cy="311150"/>
            </a:xfrm>
            <a:custGeom>
              <a:avLst/>
              <a:gdLst/>
              <a:ahLst/>
              <a:cxnLst/>
              <a:rect l="l" t="t" r="r" b="b"/>
              <a:pathLst>
                <a:path w="1016634" h="311150">
                  <a:moveTo>
                    <a:pt x="0" y="0"/>
                  </a:moveTo>
                  <a:lnTo>
                    <a:pt x="0" y="310895"/>
                  </a:lnTo>
                  <a:lnTo>
                    <a:pt x="1016507" y="310895"/>
                  </a:lnTo>
                  <a:lnTo>
                    <a:pt x="1016507" y="0"/>
                  </a:lnTo>
                  <a:lnTo>
                    <a:pt x="0" y="0"/>
                  </a:lnTo>
                  <a:close/>
                </a:path>
              </a:pathLst>
            </a:custGeom>
            <a:ln w="33411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250570" y="5609844"/>
            <a:ext cx="1195070" cy="100965"/>
          </a:xfrm>
          <a:custGeom>
            <a:avLst/>
            <a:gdLst/>
            <a:ahLst/>
            <a:cxnLst/>
            <a:rect l="l" t="t" r="r" b="b"/>
            <a:pathLst>
              <a:path w="1195070" h="100964">
                <a:moveTo>
                  <a:pt x="1095250" y="33386"/>
                </a:moveTo>
                <a:lnTo>
                  <a:pt x="0" y="24384"/>
                </a:lnTo>
                <a:lnTo>
                  <a:pt x="0" y="57912"/>
                </a:lnTo>
                <a:lnTo>
                  <a:pt x="1094742" y="66922"/>
                </a:lnTo>
                <a:lnTo>
                  <a:pt x="1095250" y="33386"/>
                </a:lnTo>
                <a:close/>
              </a:path>
              <a:path w="1195070" h="100964">
                <a:moveTo>
                  <a:pt x="1112520" y="91440"/>
                </a:moveTo>
                <a:lnTo>
                  <a:pt x="1112520" y="33528"/>
                </a:lnTo>
                <a:lnTo>
                  <a:pt x="1110996" y="67056"/>
                </a:lnTo>
                <a:lnTo>
                  <a:pt x="1094742" y="66922"/>
                </a:lnTo>
                <a:lnTo>
                  <a:pt x="1094232" y="100584"/>
                </a:lnTo>
                <a:lnTo>
                  <a:pt x="1112520" y="91440"/>
                </a:lnTo>
                <a:close/>
              </a:path>
              <a:path w="1195070" h="100964">
                <a:moveTo>
                  <a:pt x="1112520" y="33528"/>
                </a:moveTo>
                <a:lnTo>
                  <a:pt x="1095250" y="33386"/>
                </a:lnTo>
                <a:lnTo>
                  <a:pt x="1094742" y="66922"/>
                </a:lnTo>
                <a:lnTo>
                  <a:pt x="1110996" y="67056"/>
                </a:lnTo>
                <a:lnTo>
                  <a:pt x="1112520" y="33528"/>
                </a:lnTo>
                <a:close/>
              </a:path>
              <a:path w="1195070" h="100964">
                <a:moveTo>
                  <a:pt x="1194816" y="50292"/>
                </a:moveTo>
                <a:lnTo>
                  <a:pt x="1095756" y="0"/>
                </a:lnTo>
                <a:lnTo>
                  <a:pt x="1095250" y="33386"/>
                </a:lnTo>
                <a:lnTo>
                  <a:pt x="1112520" y="33528"/>
                </a:lnTo>
                <a:lnTo>
                  <a:pt x="1112520" y="91440"/>
                </a:lnTo>
                <a:lnTo>
                  <a:pt x="1194816" y="50292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916" y="869695"/>
            <a:ext cx="456311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Заключение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договора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о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целевом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обучении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29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Заключение</a:t>
            </a:r>
            <a:r>
              <a:rPr b="0" spc="80" dirty="0">
                <a:latin typeface="Times New Roman"/>
                <a:cs typeface="Times New Roman"/>
              </a:rPr>
              <a:t> </a:t>
            </a:r>
            <a:r>
              <a:rPr dirty="0"/>
              <a:t>договора</a:t>
            </a:r>
            <a:r>
              <a:rPr b="0" spc="130" dirty="0">
                <a:latin typeface="Times New Roman"/>
                <a:cs typeface="Times New Roman"/>
              </a:rPr>
              <a:t> </a:t>
            </a:r>
            <a:r>
              <a:rPr dirty="0"/>
              <a:t>о</a:t>
            </a:r>
            <a:r>
              <a:rPr b="0" spc="80" dirty="0">
                <a:latin typeface="Times New Roman"/>
                <a:cs typeface="Times New Roman"/>
              </a:rPr>
              <a:t> </a:t>
            </a:r>
            <a:r>
              <a:rPr dirty="0"/>
              <a:t>целевом</a:t>
            </a:r>
            <a:r>
              <a:rPr b="0" spc="100" dirty="0">
                <a:latin typeface="Times New Roman"/>
                <a:cs typeface="Times New Roman"/>
              </a:rPr>
              <a:t> </a:t>
            </a:r>
            <a:r>
              <a:rPr spc="-10" dirty="0"/>
              <a:t>обучении</a:t>
            </a:r>
          </a:p>
        </p:txBody>
      </p:sp>
      <p:sp>
        <p:nvSpPr>
          <p:cNvPr id="4" name="object 4"/>
          <p:cNvSpPr/>
          <p:nvPr/>
        </p:nvSpPr>
        <p:spPr>
          <a:xfrm>
            <a:off x="1389769" y="2095500"/>
            <a:ext cx="3503929" cy="862965"/>
          </a:xfrm>
          <a:custGeom>
            <a:avLst/>
            <a:gdLst/>
            <a:ahLst/>
            <a:cxnLst/>
            <a:rect l="l" t="t" r="r" b="b"/>
            <a:pathLst>
              <a:path w="3503929" h="862964">
                <a:moveTo>
                  <a:pt x="3503672" y="719327"/>
                </a:moveTo>
                <a:lnTo>
                  <a:pt x="3503672" y="143255"/>
                </a:lnTo>
                <a:lnTo>
                  <a:pt x="3496223" y="97926"/>
                </a:lnTo>
                <a:lnTo>
                  <a:pt x="3475533" y="58594"/>
                </a:lnTo>
                <a:lnTo>
                  <a:pt x="3444090" y="27602"/>
                </a:lnTo>
                <a:lnTo>
                  <a:pt x="3404381" y="7290"/>
                </a:lnTo>
                <a:lnTo>
                  <a:pt x="3358892" y="0"/>
                </a:lnTo>
                <a:lnTo>
                  <a:pt x="144776" y="0"/>
                </a:lnTo>
                <a:lnTo>
                  <a:pt x="99290" y="7290"/>
                </a:lnTo>
                <a:lnTo>
                  <a:pt x="59581" y="27602"/>
                </a:lnTo>
                <a:lnTo>
                  <a:pt x="28138" y="58594"/>
                </a:lnTo>
                <a:lnTo>
                  <a:pt x="7449" y="97926"/>
                </a:lnTo>
                <a:lnTo>
                  <a:pt x="0" y="143255"/>
                </a:lnTo>
                <a:lnTo>
                  <a:pt x="0" y="719327"/>
                </a:lnTo>
                <a:lnTo>
                  <a:pt x="7449" y="764657"/>
                </a:lnTo>
                <a:lnTo>
                  <a:pt x="28138" y="803989"/>
                </a:lnTo>
                <a:lnTo>
                  <a:pt x="59581" y="834981"/>
                </a:lnTo>
                <a:lnTo>
                  <a:pt x="99290" y="855293"/>
                </a:lnTo>
                <a:lnTo>
                  <a:pt x="144776" y="862583"/>
                </a:lnTo>
                <a:lnTo>
                  <a:pt x="3358892" y="862583"/>
                </a:lnTo>
                <a:lnTo>
                  <a:pt x="3404381" y="855293"/>
                </a:lnTo>
                <a:lnTo>
                  <a:pt x="3444090" y="834981"/>
                </a:lnTo>
                <a:lnTo>
                  <a:pt x="3475533" y="803989"/>
                </a:lnTo>
                <a:lnTo>
                  <a:pt x="3496223" y="764657"/>
                </a:lnTo>
                <a:lnTo>
                  <a:pt x="3503672" y="7193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64396" y="2393694"/>
            <a:ext cx="215392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В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электронном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b="1" spc="-20" dirty="0">
                <a:latin typeface="Tahoma"/>
                <a:cs typeface="Tahoma"/>
              </a:rPr>
              <a:t>виде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03269" y="2095500"/>
            <a:ext cx="3502660" cy="862965"/>
          </a:xfrm>
          <a:custGeom>
            <a:avLst/>
            <a:gdLst/>
            <a:ahLst/>
            <a:cxnLst/>
            <a:rect l="l" t="t" r="r" b="b"/>
            <a:pathLst>
              <a:path w="3502659" h="862964">
                <a:moveTo>
                  <a:pt x="3502151" y="719327"/>
                </a:moveTo>
                <a:lnTo>
                  <a:pt x="3502151" y="143255"/>
                </a:lnTo>
                <a:lnTo>
                  <a:pt x="3494861" y="97926"/>
                </a:lnTo>
                <a:lnTo>
                  <a:pt x="3474549" y="58594"/>
                </a:lnTo>
                <a:lnTo>
                  <a:pt x="3443557" y="27602"/>
                </a:lnTo>
                <a:lnTo>
                  <a:pt x="3404225" y="7290"/>
                </a:lnTo>
                <a:lnTo>
                  <a:pt x="3358895" y="0"/>
                </a:lnTo>
                <a:lnTo>
                  <a:pt x="143255" y="0"/>
                </a:lnTo>
                <a:lnTo>
                  <a:pt x="97926" y="7290"/>
                </a:lnTo>
                <a:lnTo>
                  <a:pt x="58594" y="27602"/>
                </a:lnTo>
                <a:lnTo>
                  <a:pt x="27602" y="58594"/>
                </a:lnTo>
                <a:lnTo>
                  <a:pt x="7290" y="97926"/>
                </a:lnTo>
                <a:lnTo>
                  <a:pt x="0" y="143255"/>
                </a:lnTo>
                <a:lnTo>
                  <a:pt x="0" y="719327"/>
                </a:lnTo>
                <a:lnTo>
                  <a:pt x="7290" y="764657"/>
                </a:lnTo>
                <a:lnTo>
                  <a:pt x="27602" y="803989"/>
                </a:lnTo>
                <a:lnTo>
                  <a:pt x="58594" y="834981"/>
                </a:lnTo>
                <a:lnTo>
                  <a:pt x="97926" y="855293"/>
                </a:lnTo>
                <a:lnTo>
                  <a:pt x="143255" y="862583"/>
                </a:lnTo>
                <a:lnTo>
                  <a:pt x="3358895" y="862583"/>
                </a:lnTo>
                <a:lnTo>
                  <a:pt x="3404225" y="855293"/>
                </a:lnTo>
                <a:lnTo>
                  <a:pt x="3443557" y="834981"/>
                </a:lnTo>
                <a:lnTo>
                  <a:pt x="3474549" y="803989"/>
                </a:lnTo>
                <a:lnTo>
                  <a:pt x="3494861" y="764657"/>
                </a:lnTo>
                <a:lnTo>
                  <a:pt x="3502151" y="7193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15059" y="2393694"/>
            <a:ext cx="187960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В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бумажном</a:t>
            </a:r>
            <a:r>
              <a:rPr sz="1550" spc="135" dirty="0">
                <a:latin typeface="Times New Roman"/>
                <a:cs typeface="Times New Roman"/>
              </a:rPr>
              <a:t> </a:t>
            </a:r>
            <a:r>
              <a:rPr sz="1550" b="1" spc="-20" dirty="0">
                <a:latin typeface="Tahoma"/>
                <a:cs typeface="Tahoma"/>
              </a:rPr>
              <a:t>виде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40381" y="3011436"/>
            <a:ext cx="1254760" cy="906780"/>
          </a:xfrm>
          <a:custGeom>
            <a:avLst/>
            <a:gdLst/>
            <a:ahLst/>
            <a:cxnLst/>
            <a:rect l="l" t="t" r="r" b="b"/>
            <a:pathLst>
              <a:path w="1254760" h="906779">
                <a:moveTo>
                  <a:pt x="580644" y="27432"/>
                </a:moveTo>
                <a:lnTo>
                  <a:pt x="537972" y="1524"/>
                </a:lnTo>
                <a:lnTo>
                  <a:pt x="58801" y="766991"/>
                </a:lnTo>
                <a:lnTo>
                  <a:pt x="16764" y="740664"/>
                </a:lnTo>
                <a:lnTo>
                  <a:pt x="0" y="906780"/>
                </a:lnTo>
                <a:lnTo>
                  <a:pt x="45720" y="879055"/>
                </a:lnTo>
                <a:lnTo>
                  <a:pt x="143256" y="819912"/>
                </a:lnTo>
                <a:lnTo>
                  <a:pt x="100711" y="793254"/>
                </a:lnTo>
                <a:lnTo>
                  <a:pt x="580644" y="27432"/>
                </a:lnTo>
                <a:close/>
              </a:path>
              <a:path w="1254760" h="906779">
                <a:moveTo>
                  <a:pt x="1254252" y="906780"/>
                </a:moveTo>
                <a:lnTo>
                  <a:pt x="1225296" y="742188"/>
                </a:lnTo>
                <a:lnTo>
                  <a:pt x="1186218" y="770877"/>
                </a:lnTo>
                <a:lnTo>
                  <a:pt x="621792" y="0"/>
                </a:lnTo>
                <a:lnTo>
                  <a:pt x="580644" y="28956"/>
                </a:lnTo>
                <a:lnTo>
                  <a:pt x="1144955" y="801166"/>
                </a:lnTo>
                <a:lnTo>
                  <a:pt x="1104900" y="830580"/>
                </a:lnTo>
                <a:lnTo>
                  <a:pt x="1200912" y="879563"/>
                </a:lnTo>
                <a:lnTo>
                  <a:pt x="1254252" y="906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6993" y="4073651"/>
            <a:ext cx="1649095" cy="862965"/>
          </a:xfrm>
          <a:custGeom>
            <a:avLst/>
            <a:gdLst/>
            <a:ahLst/>
            <a:cxnLst/>
            <a:rect l="l" t="t" r="r" b="b"/>
            <a:pathLst>
              <a:path w="1649095" h="862964">
                <a:moveTo>
                  <a:pt x="1648964" y="719327"/>
                </a:moveTo>
                <a:lnTo>
                  <a:pt x="1648964" y="144779"/>
                </a:lnTo>
                <a:lnTo>
                  <a:pt x="1641674" y="98706"/>
                </a:lnTo>
                <a:lnTo>
                  <a:pt x="1621362" y="58923"/>
                </a:lnTo>
                <a:lnTo>
                  <a:pt x="1590370" y="27700"/>
                </a:lnTo>
                <a:lnTo>
                  <a:pt x="1551038" y="7303"/>
                </a:lnTo>
                <a:lnTo>
                  <a:pt x="1505708" y="0"/>
                </a:lnTo>
                <a:lnTo>
                  <a:pt x="143255" y="0"/>
                </a:lnTo>
                <a:lnTo>
                  <a:pt x="97926" y="7303"/>
                </a:lnTo>
                <a:lnTo>
                  <a:pt x="58594" y="27700"/>
                </a:lnTo>
                <a:lnTo>
                  <a:pt x="27602" y="58923"/>
                </a:lnTo>
                <a:lnTo>
                  <a:pt x="7290" y="98706"/>
                </a:lnTo>
                <a:lnTo>
                  <a:pt x="0" y="144779"/>
                </a:lnTo>
                <a:lnTo>
                  <a:pt x="0" y="719327"/>
                </a:lnTo>
                <a:lnTo>
                  <a:pt x="7290" y="764657"/>
                </a:lnTo>
                <a:lnTo>
                  <a:pt x="27602" y="803989"/>
                </a:lnTo>
                <a:lnTo>
                  <a:pt x="58594" y="834981"/>
                </a:lnTo>
                <a:lnTo>
                  <a:pt x="97926" y="855293"/>
                </a:lnTo>
                <a:lnTo>
                  <a:pt x="143255" y="862583"/>
                </a:lnTo>
                <a:lnTo>
                  <a:pt x="1505708" y="862583"/>
                </a:lnTo>
                <a:lnTo>
                  <a:pt x="1551038" y="855293"/>
                </a:lnTo>
                <a:lnTo>
                  <a:pt x="1590370" y="834981"/>
                </a:lnTo>
                <a:lnTo>
                  <a:pt x="1621362" y="803989"/>
                </a:lnTo>
                <a:lnTo>
                  <a:pt x="1641674" y="764657"/>
                </a:lnTo>
                <a:lnTo>
                  <a:pt x="1648964" y="7193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54797" y="4131054"/>
            <a:ext cx="1293495" cy="74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1600"/>
              </a:lnSpc>
              <a:spcBef>
                <a:spcPts val="105"/>
              </a:spcBef>
            </a:pPr>
            <a:r>
              <a:rPr sz="1550" spc="-10" dirty="0">
                <a:latin typeface="Tahoma"/>
                <a:cs typeface="Tahoma"/>
              </a:rPr>
              <a:t>Заказчик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Работодатель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ВУЗ</a:t>
            </a:r>
            <a:r>
              <a:rPr sz="1550" spc="15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(СПО)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77062" y="4073651"/>
            <a:ext cx="1649095" cy="862965"/>
          </a:xfrm>
          <a:custGeom>
            <a:avLst/>
            <a:gdLst/>
            <a:ahLst/>
            <a:cxnLst/>
            <a:rect l="l" t="t" r="r" b="b"/>
            <a:pathLst>
              <a:path w="1649095" h="862964">
                <a:moveTo>
                  <a:pt x="1648967" y="719327"/>
                </a:moveTo>
                <a:lnTo>
                  <a:pt x="1648967" y="144779"/>
                </a:lnTo>
                <a:lnTo>
                  <a:pt x="1641677" y="98706"/>
                </a:lnTo>
                <a:lnTo>
                  <a:pt x="1621365" y="58923"/>
                </a:lnTo>
                <a:lnTo>
                  <a:pt x="1590373" y="27700"/>
                </a:lnTo>
                <a:lnTo>
                  <a:pt x="1551041" y="7303"/>
                </a:lnTo>
                <a:lnTo>
                  <a:pt x="1505711" y="0"/>
                </a:lnTo>
                <a:lnTo>
                  <a:pt x="144779" y="0"/>
                </a:lnTo>
                <a:lnTo>
                  <a:pt x="98706" y="7303"/>
                </a:lnTo>
                <a:lnTo>
                  <a:pt x="58923" y="27700"/>
                </a:lnTo>
                <a:lnTo>
                  <a:pt x="27700" y="58923"/>
                </a:lnTo>
                <a:lnTo>
                  <a:pt x="7303" y="98706"/>
                </a:lnTo>
                <a:lnTo>
                  <a:pt x="0" y="144779"/>
                </a:lnTo>
                <a:lnTo>
                  <a:pt x="0" y="719327"/>
                </a:lnTo>
                <a:lnTo>
                  <a:pt x="7303" y="764657"/>
                </a:lnTo>
                <a:lnTo>
                  <a:pt x="27700" y="803989"/>
                </a:lnTo>
                <a:lnTo>
                  <a:pt x="58923" y="834981"/>
                </a:lnTo>
                <a:lnTo>
                  <a:pt x="98706" y="855293"/>
                </a:lnTo>
                <a:lnTo>
                  <a:pt x="144779" y="862583"/>
                </a:lnTo>
                <a:lnTo>
                  <a:pt x="1505711" y="862583"/>
                </a:lnTo>
                <a:lnTo>
                  <a:pt x="1551041" y="855293"/>
                </a:lnTo>
                <a:lnTo>
                  <a:pt x="1590373" y="834981"/>
                </a:lnTo>
                <a:lnTo>
                  <a:pt x="1621365" y="803989"/>
                </a:lnTo>
                <a:lnTo>
                  <a:pt x="1641677" y="764657"/>
                </a:lnTo>
                <a:lnTo>
                  <a:pt x="1648967" y="7193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78312" y="4371846"/>
            <a:ext cx="104711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latin typeface="Tahoma"/>
                <a:cs typeface="Tahoma"/>
              </a:rPr>
              <a:t>Гражданин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26798" y="5023104"/>
            <a:ext cx="149860" cy="523240"/>
          </a:xfrm>
          <a:custGeom>
            <a:avLst/>
            <a:gdLst/>
            <a:ahLst/>
            <a:cxnLst/>
            <a:rect l="l" t="t" r="r" b="b"/>
            <a:pathLst>
              <a:path w="149860" h="523239">
                <a:moveTo>
                  <a:pt x="149352" y="371856"/>
                </a:moveTo>
                <a:lnTo>
                  <a:pt x="0" y="371856"/>
                </a:lnTo>
                <a:lnTo>
                  <a:pt x="50292" y="473466"/>
                </a:lnTo>
                <a:lnTo>
                  <a:pt x="50292" y="396240"/>
                </a:lnTo>
                <a:lnTo>
                  <a:pt x="99060" y="396240"/>
                </a:lnTo>
                <a:lnTo>
                  <a:pt x="99060" y="473466"/>
                </a:lnTo>
                <a:lnTo>
                  <a:pt x="149352" y="371856"/>
                </a:lnTo>
                <a:close/>
              </a:path>
              <a:path w="149860" h="523239">
                <a:moveTo>
                  <a:pt x="99060" y="371856"/>
                </a:moveTo>
                <a:lnTo>
                  <a:pt x="99060" y="0"/>
                </a:lnTo>
                <a:lnTo>
                  <a:pt x="50292" y="0"/>
                </a:lnTo>
                <a:lnTo>
                  <a:pt x="50292" y="371856"/>
                </a:lnTo>
                <a:lnTo>
                  <a:pt x="99060" y="371856"/>
                </a:lnTo>
                <a:close/>
              </a:path>
              <a:path w="149860" h="523239">
                <a:moveTo>
                  <a:pt x="99060" y="473466"/>
                </a:moveTo>
                <a:lnTo>
                  <a:pt x="99060" y="396240"/>
                </a:lnTo>
                <a:lnTo>
                  <a:pt x="50292" y="396240"/>
                </a:lnTo>
                <a:lnTo>
                  <a:pt x="50292" y="473466"/>
                </a:lnTo>
                <a:lnTo>
                  <a:pt x="74676" y="522732"/>
                </a:lnTo>
                <a:lnTo>
                  <a:pt x="99060" y="473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26870" y="5023104"/>
            <a:ext cx="151130" cy="523240"/>
          </a:xfrm>
          <a:custGeom>
            <a:avLst/>
            <a:gdLst/>
            <a:ahLst/>
            <a:cxnLst/>
            <a:rect l="l" t="t" r="r" b="b"/>
            <a:pathLst>
              <a:path w="151129" h="523239">
                <a:moveTo>
                  <a:pt x="150876" y="371856"/>
                </a:moveTo>
                <a:lnTo>
                  <a:pt x="0" y="371856"/>
                </a:lnTo>
                <a:lnTo>
                  <a:pt x="50292" y="473466"/>
                </a:lnTo>
                <a:lnTo>
                  <a:pt x="50292" y="396240"/>
                </a:lnTo>
                <a:lnTo>
                  <a:pt x="100584" y="396240"/>
                </a:lnTo>
                <a:lnTo>
                  <a:pt x="100584" y="471434"/>
                </a:lnTo>
                <a:lnTo>
                  <a:pt x="150876" y="371856"/>
                </a:lnTo>
                <a:close/>
              </a:path>
              <a:path w="151129" h="523239">
                <a:moveTo>
                  <a:pt x="100584" y="371856"/>
                </a:moveTo>
                <a:lnTo>
                  <a:pt x="100584" y="0"/>
                </a:lnTo>
                <a:lnTo>
                  <a:pt x="50292" y="0"/>
                </a:lnTo>
                <a:lnTo>
                  <a:pt x="50292" y="371856"/>
                </a:lnTo>
                <a:lnTo>
                  <a:pt x="100584" y="371856"/>
                </a:lnTo>
                <a:close/>
              </a:path>
              <a:path w="151129" h="523239">
                <a:moveTo>
                  <a:pt x="100584" y="471434"/>
                </a:moveTo>
                <a:lnTo>
                  <a:pt x="100584" y="396240"/>
                </a:lnTo>
                <a:lnTo>
                  <a:pt x="50292" y="396240"/>
                </a:lnTo>
                <a:lnTo>
                  <a:pt x="50292" y="473466"/>
                </a:lnTo>
                <a:lnTo>
                  <a:pt x="74676" y="522732"/>
                </a:lnTo>
                <a:lnTo>
                  <a:pt x="100584" y="471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4931" y="5804902"/>
            <a:ext cx="1065938" cy="45919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7259" y="5766707"/>
            <a:ext cx="687007" cy="591002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803269" y="3918203"/>
            <a:ext cx="3721735" cy="2286000"/>
          </a:xfrm>
          <a:custGeom>
            <a:avLst/>
            <a:gdLst/>
            <a:ahLst/>
            <a:cxnLst/>
            <a:rect l="l" t="t" r="r" b="b"/>
            <a:pathLst>
              <a:path w="3721734" h="2286000">
                <a:moveTo>
                  <a:pt x="3721607" y="1904999"/>
                </a:moveTo>
                <a:lnTo>
                  <a:pt x="3721607" y="380999"/>
                </a:lnTo>
                <a:lnTo>
                  <a:pt x="3718637" y="333229"/>
                </a:lnTo>
                <a:lnTo>
                  <a:pt x="3709965" y="287223"/>
                </a:lnTo>
                <a:lnTo>
                  <a:pt x="3695948" y="243340"/>
                </a:lnTo>
                <a:lnTo>
                  <a:pt x="3676946" y="201937"/>
                </a:lnTo>
                <a:lnTo>
                  <a:pt x="3653315" y="163373"/>
                </a:lnTo>
                <a:lnTo>
                  <a:pt x="3625414" y="128006"/>
                </a:lnTo>
                <a:lnTo>
                  <a:pt x="3593601" y="96193"/>
                </a:lnTo>
                <a:lnTo>
                  <a:pt x="3558234" y="68292"/>
                </a:lnTo>
                <a:lnTo>
                  <a:pt x="3519669" y="44661"/>
                </a:lnTo>
                <a:lnTo>
                  <a:pt x="3478267" y="25658"/>
                </a:lnTo>
                <a:lnTo>
                  <a:pt x="3434384" y="11642"/>
                </a:lnTo>
                <a:lnTo>
                  <a:pt x="3388378" y="2970"/>
                </a:lnTo>
                <a:lnTo>
                  <a:pt x="3340607" y="0"/>
                </a:lnTo>
                <a:lnTo>
                  <a:pt x="380999" y="0"/>
                </a:lnTo>
                <a:lnTo>
                  <a:pt x="333229" y="2970"/>
                </a:lnTo>
                <a:lnTo>
                  <a:pt x="287223" y="11642"/>
                </a:lnTo>
                <a:lnTo>
                  <a:pt x="243340" y="25658"/>
                </a:lnTo>
                <a:lnTo>
                  <a:pt x="201937" y="44661"/>
                </a:lnTo>
                <a:lnTo>
                  <a:pt x="163373" y="68292"/>
                </a:lnTo>
                <a:lnTo>
                  <a:pt x="128006" y="96193"/>
                </a:lnTo>
                <a:lnTo>
                  <a:pt x="96193" y="128006"/>
                </a:lnTo>
                <a:lnTo>
                  <a:pt x="68292" y="163373"/>
                </a:lnTo>
                <a:lnTo>
                  <a:pt x="44661" y="201937"/>
                </a:lnTo>
                <a:lnTo>
                  <a:pt x="25658" y="243340"/>
                </a:lnTo>
                <a:lnTo>
                  <a:pt x="11642" y="287223"/>
                </a:lnTo>
                <a:lnTo>
                  <a:pt x="2970" y="333229"/>
                </a:lnTo>
                <a:lnTo>
                  <a:pt x="0" y="380999"/>
                </a:lnTo>
                <a:lnTo>
                  <a:pt x="0" y="1904999"/>
                </a:lnTo>
                <a:lnTo>
                  <a:pt x="2970" y="1952770"/>
                </a:lnTo>
                <a:lnTo>
                  <a:pt x="11642" y="1998776"/>
                </a:lnTo>
                <a:lnTo>
                  <a:pt x="25658" y="2042659"/>
                </a:lnTo>
                <a:lnTo>
                  <a:pt x="44661" y="2084061"/>
                </a:lnTo>
                <a:lnTo>
                  <a:pt x="68292" y="2122626"/>
                </a:lnTo>
                <a:lnTo>
                  <a:pt x="96193" y="2157993"/>
                </a:lnTo>
                <a:lnTo>
                  <a:pt x="128006" y="2189806"/>
                </a:lnTo>
                <a:lnTo>
                  <a:pt x="163373" y="2217707"/>
                </a:lnTo>
                <a:lnTo>
                  <a:pt x="201937" y="2241338"/>
                </a:lnTo>
                <a:lnTo>
                  <a:pt x="243340" y="2260340"/>
                </a:lnTo>
                <a:lnTo>
                  <a:pt x="287223" y="2274357"/>
                </a:lnTo>
                <a:lnTo>
                  <a:pt x="333229" y="2283029"/>
                </a:lnTo>
                <a:lnTo>
                  <a:pt x="380999" y="2285999"/>
                </a:lnTo>
                <a:lnTo>
                  <a:pt x="3340607" y="2285999"/>
                </a:lnTo>
                <a:lnTo>
                  <a:pt x="3388378" y="2283029"/>
                </a:lnTo>
                <a:lnTo>
                  <a:pt x="3434384" y="2274357"/>
                </a:lnTo>
                <a:lnTo>
                  <a:pt x="3478267" y="2260340"/>
                </a:lnTo>
                <a:lnTo>
                  <a:pt x="3519669" y="2241338"/>
                </a:lnTo>
                <a:lnTo>
                  <a:pt x="3558234" y="2217707"/>
                </a:lnTo>
                <a:lnTo>
                  <a:pt x="3593601" y="2189806"/>
                </a:lnTo>
                <a:lnTo>
                  <a:pt x="3625414" y="2157993"/>
                </a:lnTo>
                <a:lnTo>
                  <a:pt x="3653315" y="2122626"/>
                </a:lnTo>
                <a:lnTo>
                  <a:pt x="3676946" y="2084061"/>
                </a:lnTo>
                <a:lnTo>
                  <a:pt x="3695948" y="2042659"/>
                </a:lnTo>
                <a:lnTo>
                  <a:pt x="3709965" y="1998776"/>
                </a:lnTo>
                <a:lnTo>
                  <a:pt x="3718637" y="1952770"/>
                </a:lnTo>
                <a:lnTo>
                  <a:pt x="3721607" y="1904999"/>
                </a:lnTo>
                <a:close/>
              </a:path>
            </a:pathLst>
          </a:custGeom>
          <a:solidFill>
            <a:srgbClr val="FBE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09675" y="4152390"/>
            <a:ext cx="2907665" cy="508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Срок</a:t>
            </a:r>
            <a:r>
              <a:rPr sz="1550" spc="18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заключения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договора</a:t>
            </a:r>
            <a:endParaRPr sz="155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  <a:spcBef>
                <a:spcPts val="40"/>
              </a:spcBef>
            </a:pPr>
            <a:r>
              <a:rPr sz="1550" dirty="0">
                <a:latin typeface="Tahoma"/>
                <a:cs typeface="Tahoma"/>
              </a:rPr>
              <a:t>(для</a:t>
            </a:r>
            <a:r>
              <a:rPr sz="1550" spc="1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поступающих)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2327" y="4874766"/>
            <a:ext cx="3141345" cy="109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50" b="1" dirty="0">
                <a:latin typeface="Tahoma"/>
                <a:cs typeface="Tahoma"/>
              </a:rPr>
              <a:t>После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издания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ahoma"/>
                <a:cs typeface="Tahoma"/>
              </a:rPr>
              <a:t>приказа</a:t>
            </a:r>
            <a:endParaRPr sz="175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</a:pPr>
            <a:r>
              <a:rPr sz="1750" dirty="0">
                <a:latin typeface="Tahoma"/>
                <a:cs typeface="Tahoma"/>
              </a:rPr>
              <a:t>о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зачислении,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но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не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750" b="1" spc="-10" dirty="0">
                <a:latin typeface="Tahoma"/>
                <a:cs typeface="Tahoma"/>
              </a:rPr>
              <a:t>позднее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первого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дня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b="1" spc="-10" dirty="0">
                <a:latin typeface="Tahoma"/>
                <a:cs typeface="Tahoma"/>
              </a:rPr>
              <a:t>обучения</a:t>
            </a:r>
            <a:endParaRPr sz="175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1750" spc="-10" dirty="0">
                <a:latin typeface="Tahoma"/>
                <a:cs typeface="Tahoma"/>
              </a:rPr>
              <a:t>включительно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92" y="868171"/>
            <a:ext cx="456311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Заключение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договора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о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целевом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обучении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9857" y="1656588"/>
            <a:ext cx="9516110" cy="3775075"/>
          </a:xfrm>
          <a:custGeom>
            <a:avLst/>
            <a:gdLst/>
            <a:ahLst/>
            <a:cxnLst/>
            <a:rect l="l" t="t" r="r" b="b"/>
            <a:pathLst>
              <a:path w="9516110" h="3775075">
                <a:moveTo>
                  <a:pt x="9515852" y="3145535"/>
                </a:moveTo>
                <a:lnTo>
                  <a:pt x="9515852" y="629411"/>
                </a:lnTo>
                <a:lnTo>
                  <a:pt x="9514125" y="582455"/>
                </a:lnTo>
                <a:lnTo>
                  <a:pt x="9509025" y="536434"/>
                </a:lnTo>
                <a:lnTo>
                  <a:pt x="9500673" y="491468"/>
                </a:lnTo>
                <a:lnTo>
                  <a:pt x="9489192" y="447681"/>
                </a:lnTo>
                <a:lnTo>
                  <a:pt x="9474704" y="405194"/>
                </a:lnTo>
                <a:lnTo>
                  <a:pt x="9457330" y="364129"/>
                </a:lnTo>
                <a:lnTo>
                  <a:pt x="9437193" y="324608"/>
                </a:lnTo>
                <a:lnTo>
                  <a:pt x="9414414" y="286753"/>
                </a:lnTo>
                <a:lnTo>
                  <a:pt x="9389116" y="250686"/>
                </a:lnTo>
                <a:lnTo>
                  <a:pt x="9361420" y="216529"/>
                </a:lnTo>
                <a:lnTo>
                  <a:pt x="9331448" y="184403"/>
                </a:lnTo>
                <a:lnTo>
                  <a:pt x="9299323" y="154432"/>
                </a:lnTo>
                <a:lnTo>
                  <a:pt x="9265166" y="126736"/>
                </a:lnTo>
                <a:lnTo>
                  <a:pt x="9229099" y="101438"/>
                </a:lnTo>
                <a:lnTo>
                  <a:pt x="9191244" y="78659"/>
                </a:lnTo>
                <a:lnTo>
                  <a:pt x="9151723" y="58522"/>
                </a:lnTo>
                <a:lnTo>
                  <a:pt x="9110658" y="41148"/>
                </a:lnTo>
                <a:lnTo>
                  <a:pt x="9068171" y="26660"/>
                </a:lnTo>
                <a:lnTo>
                  <a:pt x="9024383" y="15179"/>
                </a:lnTo>
                <a:lnTo>
                  <a:pt x="8979418" y="6827"/>
                </a:lnTo>
                <a:lnTo>
                  <a:pt x="8933396" y="1727"/>
                </a:lnTo>
                <a:lnTo>
                  <a:pt x="8886440" y="0"/>
                </a:lnTo>
                <a:lnTo>
                  <a:pt x="629411" y="0"/>
                </a:lnTo>
                <a:lnTo>
                  <a:pt x="582455" y="1727"/>
                </a:lnTo>
                <a:lnTo>
                  <a:pt x="536434" y="6827"/>
                </a:lnTo>
                <a:lnTo>
                  <a:pt x="491468" y="15179"/>
                </a:lnTo>
                <a:lnTo>
                  <a:pt x="447681" y="26660"/>
                </a:lnTo>
                <a:lnTo>
                  <a:pt x="405194" y="41148"/>
                </a:lnTo>
                <a:lnTo>
                  <a:pt x="364129" y="58522"/>
                </a:lnTo>
                <a:lnTo>
                  <a:pt x="324608" y="78659"/>
                </a:lnTo>
                <a:lnTo>
                  <a:pt x="286753" y="101438"/>
                </a:lnTo>
                <a:lnTo>
                  <a:pt x="250686" y="126736"/>
                </a:lnTo>
                <a:lnTo>
                  <a:pt x="216529" y="154432"/>
                </a:lnTo>
                <a:lnTo>
                  <a:pt x="184403" y="184403"/>
                </a:lnTo>
                <a:lnTo>
                  <a:pt x="154432" y="216529"/>
                </a:lnTo>
                <a:lnTo>
                  <a:pt x="126736" y="250686"/>
                </a:lnTo>
                <a:lnTo>
                  <a:pt x="101438" y="286753"/>
                </a:lnTo>
                <a:lnTo>
                  <a:pt x="78659" y="324608"/>
                </a:lnTo>
                <a:lnTo>
                  <a:pt x="58522" y="364129"/>
                </a:lnTo>
                <a:lnTo>
                  <a:pt x="41148" y="405194"/>
                </a:lnTo>
                <a:lnTo>
                  <a:pt x="26660" y="447681"/>
                </a:lnTo>
                <a:lnTo>
                  <a:pt x="15179" y="491468"/>
                </a:lnTo>
                <a:lnTo>
                  <a:pt x="6827" y="536434"/>
                </a:lnTo>
                <a:lnTo>
                  <a:pt x="1727" y="582455"/>
                </a:lnTo>
                <a:lnTo>
                  <a:pt x="0" y="629411"/>
                </a:lnTo>
                <a:lnTo>
                  <a:pt x="0" y="3145535"/>
                </a:lnTo>
                <a:lnTo>
                  <a:pt x="1727" y="3192491"/>
                </a:lnTo>
                <a:lnTo>
                  <a:pt x="6827" y="3238513"/>
                </a:lnTo>
                <a:lnTo>
                  <a:pt x="15179" y="3283479"/>
                </a:lnTo>
                <a:lnTo>
                  <a:pt x="26660" y="3327266"/>
                </a:lnTo>
                <a:lnTo>
                  <a:pt x="41148" y="3369753"/>
                </a:lnTo>
                <a:lnTo>
                  <a:pt x="58522" y="3410818"/>
                </a:lnTo>
                <a:lnTo>
                  <a:pt x="78659" y="3450339"/>
                </a:lnTo>
                <a:lnTo>
                  <a:pt x="101438" y="3488194"/>
                </a:lnTo>
                <a:lnTo>
                  <a:pt x="126736" y="3524261"/>
                </a:lnTo>
                <a:lnTo>
                  <a:pt x="154432" y="3558418"/>
                </a:lnTo>
                <a:lnTo>
                  <a:pt x="184403" y="3590543"/>
                </a:lnTo>
                <a:lnTo>
                  <a:pt x="216529" y="3620515"/>
                </a:lnTo>
                <a:lnTo>
                  <a:pt x="250686" y="3648211"/>
                </a:lnTo>
                <a:lnTo>
                  <a:pt x="286753" y="3673509"/>
                </a:lnTo>
                <a:lnTo>
                  <a:pt x="324608" y="3696288"/>
                </a:lnTo>
                <a:lnTo>
                  <a:pt x="364129" y="3716425"/>
                </a:lnTo>
                <a:lnTo>
                  <a:pt x="405194" y="3733799"/>
                </a:lnTo>
                <a:lnTo>
                  <a:pt x="447681" y="3748287"/>
                </a:lnTo>
                <a:lnTo>
                  <a:pt x="491468" y="3759768"/>
                </a:lnTo>
                <a:lnTo>
                  <a:pt x="536434" y="3768120"/>
                </a:lnTo>
                <a:lnTo>
                  <a:pt x="582455" y="3773220"/>
                </a:lnTo>
                <a:lnTo>
                  <a:pt x="629411" y="3774947"/>
                </a:lnTo>
                <a:lnTo>
                  <a:pt x="8886440" y="3774947"/>
                </a:lnTo>
                <a:lnTo>
                  <a:pt x="8933396" y="3773220"/>
                </a:lnTo>
                <a:lnTo>
                  <a:pt x="8979418" y="3768120"/>
                </a:lnTo>
                <a:lnTo>
                  <a:pt x="9024383" y="3759768"/>
                </a:lnTo>
                <a:lnTo>
                  <a:pt x="9068171" y="3748287"/>
                </a:lnTo>
                <a:lnTo>
                  <a:pt x="9110658" y="3733799"/>
                </a:lnTo>
                <a:lnTo>
                  <a:pt x="9151723" y="3716425"/>
                </a:lnTo>
                <a:lnTo>
                  <a:pt x="9191244" y="3696288"/>
                </a:lnTo>
                <a:lnTo>
                  <a:pt x="9229099" y="3673509"/>
                </a:lnTo>
                <a:lnTo>
                  <a:pt x="9265166" y="3648211"/>
                </a:lnTo>
                <a:lnTo>
                  <a:pt x="9299323" y="3620515"/>
                </a:lnTo>
                <a:lnTo>
                  <a:pt x="9331448" y="3590543"/>
                </a:lnTo>
                <a:lnTo>
                  <a:pt x="9361420" y="3558418"/>
                </a:lnTo>
                <a:lnTo>
                  <a:pt x="9389116" y="3524261"/>
                </a:lnTo>
                <a:lnTo>
                  <a:pt x="9414414" y="3488194"/>
                </a:lnTo>
                <a:lnTo>
                  <a:pt x="9437193" y="3450339"/>
                </a:lnTo>
                <a:lnTo>
                  <a:pt x="9457330" y="3410818"/>
                </a:lnTo>
                <a:lnTo>
                  <a:pt x="9474704" y="3369753"/>
                </a:lnTo>
                <a:lnTo>
                  <a:pt x="9489192" y="3327266"/>
                </a:lnTo>
                <a:lnTo>
                  <a:pt x="9500673" y="3283479"/>
                </a:lnTo>
                <a:lnTo>
                  <a:pt x="9509025" y="3238513"/>
                </a:lnTo>
                <a:lnTo>
                  <a:pt x="9514125" y="3192491"/>
                </a:lnTo>
                <a:lnTo>
                  <a:pt x="9515852" y="31455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1076" y="2192527"/>
            <a:ext cx="6307455" cy="1415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5090" algn="just">
              <a:lnSpc>
                <a:spcPct val="100200"/>
              </a:lnSpc>
              <a:spcBef>
                <a:spcPts val="95"/>
              </a:spcBef>
            </a:pPr>
            <a:r>
              <a:rPr sz="2800" dirty="0"/>
              <a:t>Не</a:t>
            </a:r>
            <a:r>
              <a:rPr sz="2800" b="0" spc="105" dirty="0">
                <a:latin typeface="Times New Roman"/>
                <a:cs typeface="Times New Roman"/>
              </a:rPr>
              <a:t> </a:t>
            </a:r>
            <a:r>
              <a:rPr sz="2800" dirty="0"/>
              <a:t>позднее</a:t>
            </a:r>
            <a:r>
              <a:rPr sz="2800" b="0" spc="120" dirty="0">
                <a:latin typeface="Times New Roman"/>
                <a:cs typeface="Times New Roman"/>
              </a:rPr>
              <a:t> </a:t>
            </a:r>
            <a:r>
              <a:rPr sz="3500" dirty="0"/>
              <a:t>10</a:t>
            </a:r>
            <a:r>
              <a:rPr sz="3500" b="0" spc="140" dirty="0">
                <a:latin typeface="Times New Roman"/>
                <a:cs typeface="Times New Roman"/>
              </a:rPr>
              <a:t> </a:t>
            </a:r>
            <a:r>
              <a:rPr sz="3500" dirty="0"/>
              <a:t>рабочих</a:t>
            </a:r>
            <a:r>
              <a:rPr sz="3500" b="0" spc="165" dirty="0">
                <a:latin typeface="Times New Roman"/>
                <a:cs typeface="Times New Roman"/>
              </a:rPr>
              <a:t> </a:t>
            </a:r>
            <a:r>
              <a:rPr sz="3500" spc="-20" dirty="0"/>
              <a:t>дней</a:t>
            </a:r>
            <a:r>
              <a:rPr sz="3500" b="0" spc="-20" dirty="0">
                <a:latin typeface="Times New Roman"/>
                <a:cs typeface="Times New Roman"/>
              </a:rPr>
              <a:t> </a:t>
            </a:r>
            <a:r>
              <a:rPr sz="2800" dirty="0"/>
              <a:t>после</a:t>
            </a:r>
            <a:r>
              <a:rPr sz="2800" b="0" spc="90" dirty="0">
                <a:latin typeface="Times New Roman"/>
                <a:cs typeface="Times New Roman"/>
              </a:rPr>
              <a:t> </a:t>
            </a:r>
            <a:r>
              <a:rPr sz="2800" dirty="0"/>
              <a:t>заключения</a:t>
            </a:r>
            <a:r>
              <a:rPr sz="2800" b="0" spc="70" dirty="0">
                <a:latin typeface="Times New Roman"/>
                <a:cs typeface="Times New Roman"/>
              </a:rPr>
              <a:t> </a:t>
            </a:r>
            <a:r>
              <a:rPr sz="2800" dirty="0"/>
              <a:t>договора</a:t>
            </a:r>
            <a:r>
              <a:rPr sz="2800" b="0" spc="120" dirty="0">
                <a:latin typeface="Times New Roman"/>
                <a:cs typeface="Times New Roman"/>
              </a:rPr>
              <a:t> </a:t>
            </a:r>
            <a:r>
              <a:rPr sz="2800" dirty="0"/>
              <a:t>о</a:t>
            </a:r>
            <a:r>
              <a:rPr sz="2800" b="0" spc="100" dirty="0">
                <a:latin typeface="Times New Roman"/>
                <a:cs typeface="Times New Roman"/>
              </a:rPr>
              <a:t> </a:t>
            </a:r>
            <a:r>
              <a:rPr sz="2800" spc="-25" dirty="0"/>
              <a:t>ЦО</a:t>
            </a:r>
            <a:r>
              <a:rPr sz="2800" b="0" spc="-25" dirty="0">
                <a:latin typeface="Times New Roman"/>
                <a:cs typeface="Times New Roman"/>
              </a:rPr>
              <a:t> </a:t>
            </a:r>
            <a:r>
              <a:rPr sz="2800" dirty="0"/>
              <a:t>гражданин</a:t>
            </a:r>
            <a:r>
              <a:rPr sz="2800" b="0" spc="70" dirty="0">
                <a:latin typeface="Times New Roman"/>
                <a:cs typeface="Times New Roman"/>
              </a:rPr>
              <a:t> </a:t>
            </a:r>
            <a:r>
              <a:rPr sz="2800" dirty="0"/>
              <a:t>в</a:t>
            </a:r>
            <a:r>
              <a:rPr sz="2800" b="0" spc="110" dirty="0">
                <a:latin typeface="Times New Roman"/>
                <a:cs typeface="Times New Roman"/>
              </a:rPr>
              <a:t> </a:t>
            </a:r>
            <a:r>
              <a:rPr sz="2800" dirty="0"/>
              <a:t>письменной</a:t>
            </a:r>
            <a:r>
              <a:rPr sz="2800" b="0" spc="105" dirty="0">
                <a:latin typeface="Times New Roman"/>
                <a:cs typeface="Times New Roman"/>
              </a:rPr>
              <a:t> </a:t>
            </a:r>
            <a:r>
              <a:rPr sz="2800" spc="-10" dirty="0"/>
              <a:t>форме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1595" y="3580890"/>
            <a:ext cx="8887460" cy="1308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уведомляет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ВУЗ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(СПО),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в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котором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он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ahoma"/>
                <a:cs typeface="Tahoma"/>
              </a:rPr>
              <a:t>обучается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или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в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который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принят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на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ahoma"/>
                <a:cs typeface="Tahoma"/>
              </a:rPr>
              <a:t>обучение,</a:t>
            </a:r>
            <a:endParaRPr sz="28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sz="2800" b="1" dirty="0">
                <a:latin typeface="Tahoma"/>
                <a:cs typeface="Tahoma"/>
              </a:rPr>
              <a:t>о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заключении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договора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ahoma"/>
                <a:cs typeface="Tahoma"/>
              </a:rPr>
              <a:t>о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ahoma"/>
                <a:cs typeface="Tahoma"/>
              </a:rPr>
              <a:t>ЦО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2505" y="1263395"/>
            <a:ext cx="8282940" cy="350520"/>
          </a:xfrm>
          <a:custGeom>
            <a:avLst/>
            <a:gdLst/>
            <a:ahLst/>
            <a:cxnLst/>
            <a:rect l="l" t="t" r="r" b="b"/>
            <a:pathLst>
              <a:path w="8282940" h="350519">
                <a:moveTo>
                  <a:pt x="8282936" y="292607"/>
                </a:moveTo>
                <a:lnTo>
                  <a:pt x="8282936" y="57911"/>
                </a:lnTo>
                <a:lnTo>
                  <a:pt x="8278388" y="35361"/>
                </a:lnTo>
                <a:lnTo>
                  <a:pt x="8265982" y="16954"/>
                </a:lnTo>
                <a:lnTo>
                  <a:pt x="8247575" y="4548"/>
                </a:lnTo>
                <a:lnTo>
                  <a:pt x="8225024" y="0"/>
                </a:lnTo>
                <a:lnTo>
                  <a:pt x="57911" y="0"/>
                </a:lnTo>
                <a:lnTo>
                  <a:pt x="35361" y="4548"/>
                </a:lnTo>
                <a:lnTo>
                  <a:pt x="16954" y="16954"/>
                </a:lnTo>
                <a:lnTo>
                  <a:pt x="4548" y="35361"/>
                </a:lnTo>
                <a:lnTo>
                  <a:pt x="0" y="57911"/>
                </a:lnTo>
                <a:lnTo>
                  <a:pt x="0" y="292607"/>
                </a:lnTo>
                <a:lnTo>
                  <a:pt x="4548" y="315158"/>
                </a:lnTo>
                <a:lnTo>
                  <a:pt x="16954" y="333565"/>
                </a:lnTo>
                <a:lnTo>
                  <a:pt x="35361" y="345971"/>
                </a:lnTo>
                <a:lnTo>
                  <a:pt x="57911" y="350519"/>
                </a:lnTo>
                <a:lnTo>
                  <a:pt x="8225024" y="350519"/>
                </a:lnTo>
                <a:lnTo>
                  <a:pt x="8247575" y="345971"/>
                </a:lnTo>
                <a:lnTo>
                  <a:pt x="8265982" y="333565"/>
                </a:lnTo>
                <a:lnTo>
                  <a:pt x="8278388" y="315158"/>
                </a:lnTo>
                <a:lnTo>
                  <a:pt x="8282936" y="29260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392" y="868171"/>
            <a:ext cx="9175115" cy="7131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Заключение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договора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о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целевом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обучении</a:t>
            </a:r>
            <a:endParaRPr sz="1550">
              <a:latin typeface="Tahoma"/>
              <a:cs typeface="Tahoma"/>
            </a:endParaRPr>
          </a:p>
          <a:p>
            <a:pPr marL="1210310">
              <a:lnSpc>
                <a:spcPct val="100000"/>
              </a:lnSpc>
              <a:spcBef>
                <a:spcPts val="1420"/>
              </a:spcBef>
            </a:pPr>
            <a:r>
              <a:rPr sz="1750" b="1" dirty="0">
                <a:latin typeface="Tahoma"/>
                <a:cs typeface="Tahoma"/>
              </a:rPr>
              <a:t>Издание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приказа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о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зачислении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для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поступающих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в</a:t>
            </a:r>
            <a:r>
              <a:rPr sz="1750" spc="60" dirty="0">
                <a:latin typeface="Times New Roman"/>
                <a:cs typeface="Times New Roman"/>
              </a:rPr>
              <a:t> </a:t>
            </a:r>
            <a:r>
              <a:rPr sz="1750" b="1" dirty="0">
                <a:latin typeface="Tahoma"/>
                <a:cs typeface="Tahoma"/>
              </a:rPr>
              <a:t>пределах</a:t>
            </a:r>
            <a:r>
              <a:rPr sz="1750" spc="75" dirty="0">
                <a:latin typeface="Times New Roman"/>
                <a:cs typeface="Times New Roman"/>
              </a:rPr>
              <a:t> </a:t>
            </a:r>
            <a:r>
              <a:rPr sz="1750" b="1" spc="-10" dirty="0">
                <a:latin typeface="Tahoma"/>
                <a:cs typeface="Tahoma"/>
              </a:rPr>
              <a:t>квоты</a:t>
            </a:r>
            <a:endParaRPr sz="175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4701" y="2366772"/>
          <a:ext cx="9765030" cy="3305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5010"/>
                <a:gridCol w="3255010"/>
                <a:gridCol w="3255010"/>
              </a:tblGrid>
              <a:tr h="720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b="1" spc="-10" dirty="0">
                          <a:latin typeface="Tahoma"/>
                          <a:cs typeface="Tahoma"/>
                        </a:rPr>
                        <a:t>ГСГУ,</a:t>
                      </a:r>
                      <a:endParaRPr sz="21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00" b="1" dirty="0">
                          <a:latin typeface="Tahoma"/>
                          <a:cs typeface="Tahoma"/>
                        </a:rPr>
                        <a:t>г.</a:t>
                      </a:r>
                      <a:r>
                        <a:rPr sz="21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latin typeface="Tahoma"/>
                          <a:cs typeface="Tahoma"/>
                        </a:rPr>
                        <a:t>Коломна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b="1" spc="-10" dirty="0">
                          <a:latin typeface="Tahoma"/>
                          <a:cs typeface="Tahoma"/>
                        </a:rPr>
                        <a:t>ГГТУ,</a:t>
                      </a:r>
                      <a:endParaRPr sz="21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100" b="1" dirty="0">
                          <a:latin typeface="Tahoma"/>
                          <a:cs typeface="Tahoma"/>
                        </a:rPr>
                        <a:t>г.</a:t>
                      </a:r>
                      <a:r>
                        <a:rPr sz="210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10" dirty="0">
                          <a:latin typeface="Tahoma"/>
                          <a:cs typeface="Tahoma"/>
                        </a:rPr>
                        <a:t>Орехово-</a:t>
                      </a:r>
                      <a:r>
                        <a:rPr sz="2100" b="1" spc="-20" dirty="0">
                          <a:latin typeface="Tahoma"/>
                          <a:cs typeface="Tahoma"/>
                        </a:rPr>
                        <a:t>Зуево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6460">
                <a:tc>
                  <a:txBody>
                    <a:bodyPr/>
                    <a:lstStyle/>
                    <a:p>
                      <a:pPr marL="78740" marR="962025">
                        <a:lnSpc>
                          <a:spcPct val="100400"/>
                        </a:lnSpc>
                        <a:spcBef>
                          <a:spcPts val="515"/>
                        </a:spcBef>
                      </a:pPr>
                      <a:r>
                        <a:rPr sz="2450" b="1" spc="-10" dirty="0">
                          <a:latin typeface="Tahoma"/>
                          <a:cs typeface="Tahoma"/>
                        </a:rPr>
                        <a:t>Бакалавриат,</a:t>
                      </a:r>
                      <a:r>
                        <a:rPr sz="24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50" b="1" spc="-10" dirty="0">
                          <a:latin typeface="Tahoma"/>
                          <a:cs typeface="Tahoma"/>
                        </a:rPr>
                        <a:t>специалитет</a:t>
                      </a:r>
                      <a:endParaRPr sz="2450">
                        <a:latin typeface="Tahoma"/>
                        <a:cs typeface="Tahoma"/>
                      </a:endParaRPr>
                    </a:p>
                  </a:txBody>
                  <a:tcPr marL="0" marR="0" marT="654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29</a:t>
                      </a:r>
                      <a:r>
                        <a:rPr sz="28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ahoma"/>
                          <a:cs typeface="Tahoma"/>
                        </a:rPr>
                        <a:t>июля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2279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73455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335"/>
                        </a:spcBef>
                      </a:pPr>
                      <a:r>
                        <a:rPr sz="2450" b="1" spc="-10" dirty="0">
                          <a:latin typeface="Tahoma"/>
                          <a:cs typeface="Tahoma"/>
                        </a:rPr>
                        <a:t>Магистратура</a:t>
                      </a:r>
                      <a:endParaRPr sz="2450">
                        <a:latin typeface="Tahoma"/>
                        <a:cs typeface="Tahoma"/>
                      </a:endParaRPr>
                    </a:p>
                  </a:txBody>
                  <a:tcPr marL="0" marR="0" marT="2965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40"/>
                        </a:spcBef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21</a:t>
                      </a:r>
                      <a:r>
                        <a:rPr sz="28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ahoma"/>
                          <a:cs typeface="Tahoma"/>
                        </a:rPr>
                        <a:t>августа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271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40"/>
                        </a:spcBef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06</a:t>
                      </a:r>
                      <a:r>
                        <a:rPr sz="28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ahoma"/>
                          <a:cs typeface="Tahoma"/>
                        </a:rPr>
                        <a:t>августа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2717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517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2450" b="1" spc="-10" dirty="0">
                          <a:latin typeface="Tahoma"/>
                          <a:cs typeface="Tahoma"/>
                        </a:rPr>
                        <a:t>Аспирантура</a:t>
                      </a:r>
                      <a:endParaRPr sz="2450">
                        <a:latin typeface="Tahoma"/>
                        <a:cs typeface="Tahoma"/>
                      </a:endParaRPr>
                    </a:p>
                  </a:txBody>
                  <a:tcPr marL="0" marR="0" marT="1733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23</a:t>
                      </a:r>
                      <a:r>
                        <a:rPr sz="28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ahoma"/>
                          <a:cs typeface="Tahoma"/>
                        </a:rPr>
                        <a:t>сентября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-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92" y="868171"/>
            <a:ext cx="4563110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Заключение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договора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о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ahoma"/>
                <a:cs typeface="Tahoma"/>
              </a:rPr>
              <a:t>целевом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обучении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197" y="1997963"/>
            <a:ext cx="9403080" cy="3941445"/>
          </a:xfrm>
          <a:custGeom>
            <a:avLst/>
            <a:gdLst/>
            <a:ahLst/>
            <a:cxnLst/>
            <a:rect l="l" t="t" r="r" b="b"/>
            <a:pathLst>
              <a:path w="9403080" h="3941445">
                <a:moveTo>
                  <a:pt x="9403076" y="3284219"/>
                </a:moveTo>
                <a:lnTo>
                  <a:pt x="9403076" y="656843"/>
                </a:lnTo>
                <a:lnTo>
                  <a:pt x="9401274" y="607829"/>
                </a:lnTo>
                <a:lnTo>
                  <a:pt x="9395953" y="559792"/>
                </a:lnTo>
                <a:lnTo>
                  <a:pt x="9387240" y="512859"/>
                </a:lnTo>
                <a:lnTo>
                  <a:pt x="9375262" y="467158"/>
                </a:lnTo>
                <a:lnTo>
                  <a:pt x="9360146" y="422815"/>
                </a:lnTo>
                <a:lnTo>
                  <a:pt x="9342019" y="379958"/>
                </a:lnTo>
                <a:lnTo>
                  <a:pt x="9321008" y="338713"/>
                </a:lnTo>
                <a:lnTo>
                  <a:pt x="9297241" y="299208"/>
                </a:lnTo>
                <a:lnTo>
                  <a:pt x="9270845" y="261571"/>
                </a:lnTo>
                <a:lnTo>
                  <a:pt x="9241946" y="225927"/>
                </a:lnTo>
                <a:lnTo>
                  <a:pt x="9210671" y="192404"/>
                </a:lnTo>
                <a:lnTo>
                  <a:pt x="9177149" y="161130"/>
                </a:lnTo>
                <a:lnTo>
                  <a:pt x="9141505" y="132231"/>
                </a:lnTo>
                <a:lnTo>
                  <a:pt x="9103867" y="105834"/>
                </a:lnTo>
                <a:lnTo>
                  <a:pt x="9064363" y="82067"/>
                </a:lnTo>
                <a:lnTo>
                  <a:pt x="9023118" y="61057"/>
                </a:lnTo>
                <a:lnTo>
                  <a:pt x="8980261" y="42930"/>
                </a:lnTo>
                <a:lnTo>
                  <a:pt x="8935918" y="27814"/>
                </a:lnTo>
                <a:lnTo>
                  <a:pt x="8890217" y="15836"/>
                </a:lnTo>
                <a:lnTo>
                  <a:pt x="8843284" y="7123"/>
                </a:lnTo>
                <a:lnTo>
                  <a:pt x="8795247" y="1801"/>
                </a:lnTo>
                <a:lnTo>
                  <a:pt x="8746232" y="0"/>
                </a:lnTo>
                <a:lnTo>
                  <a:pt x="656843" y="0"/>
                </a:lnTo>
                <a:lnTo>
                  <a:pt x="607640" y="1801"/>
                </a:lnTo>
                <a:lnTo>
                  <a:pt x="559448" y="7123"/>
                </a:lnTo>
                <a:lnTo>
                  <a:pt x="512394" y="15836"/>
                </a:lnTo>
                <a:lnTo>
                  <a:pt x="466601" y="27814"/>
                </a:lnTo>
                <a:lnTo>
                  <a:pt x="422194" y="42930"/>
                </a:lnTo>
                <a:lnTo>
                  <a:pt x="379298" y="61057"/>
                </a:lnTo>
                <a:lnTo>
                  <a:pt x="338037" y="82067"/>
                </a:lnTo>
                <a:lnTo>
                  <a:pt x="298535" y="105834"/>
                </a:lnTo>
                <a:lnTo>
                  <a:pt x="260918" y="132231"/>
                </a:lnTo>
                <a:lnTo>
                  <a:pt x="225309" y="161130"/>
                </a:lnTo>
                <a:lnTo>
                  <a:pt x="191833" y="192404"/>
                </a:lnTo>
                <a:lnTo>
                  <a:pt x="160615" y="225927"/>
                </a:lnTo>
                <a:lnTo>
                  <a:pt x="131779" y="261571"/>
                </a:lnTo>
                <a:lnTo>
                  <a:pt x="105450" y="299208"/>
                </a:lnTo>
                <a:lnTo>
                  <a:pt x="81752" y="338713"/>
                </a:lnTo>
                <a:lnTo>
                  <a:pt x="60810" y="379958"/>
                </a:lnTo>
                <a:lnTo>
                  <a:pt x="42747" y="422815"/>
                </a:lnTo>
                <a:lnTo>
                  <a:pt x="27690" y="467158"/>
                </a:lnTo>
                <a:lnTo>
                  <a:pt x="15762" y="512859"/>
                </a:lnTo>
                <a:lnTo>
                  <a:pt x="7088" y="559792"/>
                </a:lnTo>
                <a:lnTo>
                  <a:pt x="1792" y="607829"/>
                </a:lnTo>
                <a:lnTo>
                  <a:pt x="0" y="656843"/>
                </a:lnTo>
                <a:lnTo>
                  <a:pt x="0" y="3284219"/>
                </a:lnTo>
                <a:lnTo>
                  <a:pt x="1792" y="3333234"/>
                </a:lnTo>
                <a:lnTo>
                  <a:pt x="7088" y="3381271"/>
                </a:lnTo>
                <a:lnTo>
                  <a:pt x="15762" y="3428204"/>
                </a:lnTo>
                <a:lnTo>
                  <a:pt x="27690" y="3473905"/>
                </a:lnTo>
                <a:lnTo>
                  <a:pt x="42747" y="3518248"/>
                </a:lnTo>
                <a:lnTo>
                  <a:pt x="60810" y="3561105"/>
                </a:lnTo>
                <a:lnTo>
                  <a:pt x="81752" y="3602350"/>
                </a:lnTo>
                <a:lnTo>
                  <a:pt x="105450" y="3641854"/>
                </a:lnTo>
                <a:lnTo>
                  <a:pt x="131779" y="3679492"/>
                </a:lnTo>
                <a:lnTo>
                  <a:pt x="160615" y="3715136"/>
                </a:lnTo>
                <a:lnTo>
                  <a:pt x="191833" y="3748658"/>
                </a:lnTo>
                <a:lnTo>
                  <a:pt x="225309" y="3779933"/>
                </a:lnTo>
                <a:lnTo>
                  <a:pt x="260918" y="3808832"/>
                </a:lnTo>
                <a:lnTo>
                  <a:pt x="298535" y="3835228"/>
                </a:lnTo>
                <a:lnTo>
                  <a:pt x="338037" y="3858996"/>
                </a:lnTo>
                <a:lnTo>
                  <a:pt x="379298" y="3880006"/>
                </a:lnTo>
                <a:lnTo>
                  <a:pt x="422194" y="3898133"/>
                </a:lnTo>
                <a:lnTo>
                  <a:pt x="466601" y="3913249"/>
                </a:lnTo>
                <a:lnTo>
                  <a:pt x="512394" y="3925227"/>
                </a:lnTo>
                <a:lnTo>
                  <a:pt x="559448" y="3933940"/>
                </a:lnTo>
                <a:lnTo>
                  <a:pt x="607640" y="3939261"/>
                </a:lnTo>
                <a:lnTo>
                  <a:pt x="656843" y="3941063"/>
                </a:lnTo>
                <a:lnTo>
                  <a:pt x="8746232" y="3941063"/>
                </a:lnTo>
                <a:lnTo>
                  <a:pt x="8795247" y="3939261"/>
                </a:lnTo>
                <a:lnTo>
                  <a:pt x="8843284" y="3933940"/>
                </a:lnTo>
                <a:lnTo>
                  <a:pt x="8890217" y="3925227"/>
                </a:lnTo>
                <a:lnTo>
                  <a:pt x="8935918" y="3913249"/>
                </a:lnTo>
                <a:lnTo>
                  <a:pt x="8980261" y="3898133"/>
                </a:lnTo>
                <a:lnTo>
                  <a:pt x="9023118" y="3880006"/>
                </a:lnTo>
                <a:lnTo>
                  <a:pt x="9064363" y="3858996"/>
                </a:lnTo>
                <a:lnTo>
                  <a:pt x="9103867" y="3835228"/>
                </a:lnTo>
                <a:lnTo>
                  <a:pt x="9141505" y="3808832"/>
                </a:lnTo>
                <a:lnTo>
                  <a:pt x="9177149" y="3779933"/>
                </a:lnTo>
                <a:lnTo>
                  <a:pt x="9210671" y="3748658"/>
                </a:lnTo>
                <a:lnTo>
                  <a:pt x="9241946" y="3715136"/>
                </a:lnTo>
                <a:lnTo>
                  <a:pt x="9270845" y="3679492"/>
                </a:lnTo>
                <a:lnTo>
                  <a:pt x="9297241" y="3641854"/>
                </a:lnTo>
                <a:lnTo>
                  <a:pt x="9321008" y="3602350"/>
                </a:lnTo>
                <a:lnTo>
                  <a:pt x="9342019" y="3561105"/>
                </a:lnTo>
                <a:lnTo>
                  <a:pt x="9360146" y="3518248"/>
                </a:lnTo>
                <a:lnTo>
                  <a:pt x="9375262" y="3473905"/>
                </a:lnTo>
                <a:lnTo>
                  <a:pt x="9387240" y="3428204"/>
                </a:lnTo>
                <a:lnTo>
                  <a:pt x="9395953" y="3381271"/>
                </a:lnTo>
                <a:lnTo>
                  <a:pt x="9401274" y="3333234"/>
                </a:lnTo>
                <a:lnTo>
                  <a:pt x="9403076" y="328421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9977" y="2962146"/>
            <a:ext cx="8663940" cy="2004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10"/>
              </a:spcBef>
            </a:pPr>
            <a:r>
              <a:rPr sz="2450" b="1" dirty="0">
                <a:latin typeface="Tahoma"/>
                <a:cs typeface="Tahoma"/>
              </a:rPr>
              <a:t>Необходимо</a:t>
            </a:r>
            <a:r>
              <a:rPr sz="2450" spc="40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сформировать</a:t>
            </a:r>
            <a:r>
              <a:rPr sz="2450" spc="50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реестр</a:t>
            </a:r>
            <a:r>
              <a:rPr sz="2450" spc="55" dirty="0">
                <a:latin typeface="Times New Roman"/>
                <a:cs typeface="Times New Roman"/>
              </a:rPr>
              <a:t> </a:t>
            </a:r>
            <a:r>
              <a:rPr sz="2450" b="1" spc="-10" dirty="0">
                <a:latin typeface="Tahoma"/>
                <a:cs typeface="Tahoma"/>
              </a:rPr>
              <a:t>предложений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от</a:t>
            </a:r>
            <a:r>
              <a:rPr sz="2450" spc="75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заказчика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и</a:t>
            </a:r>
            <a:r>
              <a:rPr sz="2450" spc="95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направить</a:t>
            </a:r>
            <a:r>
              <a:rPr sz="2450" spc="55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в</a:t>
            </a:r>
            <a:r>
              <a:rPr sz="2450" spc="100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ВУЗ</a:t>
            </a:r>
            <a:r>
              <a:rPr sz="2450" spc="7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ahoma"/>
                <a:cs typeface="Tahoma"/>
              </a:rPr>
              <a:t>до</a:t>
            </a:r>
            <a:r>
              <a:rPr sz="3150" spc="12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ahoma"/>
                <a:cs typeface="Tahoma"/>
              </a:rPr>
              <a:t>20.06.2024</a:t>
            </a:r>
            <a:r>
              <a:rPr sz="3150" spc="120" dirty="0">
                <a:latin typeface="Times New Roman"/>
                <a:cs typeface="Times New Roman"/>
              </a:rPr>
              <a:t> </a:t>
            </a:r>
            <a:r>
              <a:rPr sz="3150" b="1" spc="-25" dirty="0">
                <a:latin typeface="Tahoma"/>
                <a:cs typeface="Tahoma"/>
              </a:rPr>
              <a:t>г.</a:t>
            </a:r>
            <a:endParaRPr sz="3150">
              <a:latin typeface="Tahoma"/>
              <a:cs typeface="Tahoma"/>
            </a:endParaRPr>
          </a:p>
          <a:p>
            <a:pPr marL="690245" marR="683895" algn="ctr">
              <a:lnSpc>
                <a:spcPct val="100000"/>
              </a:lnSpc>
              <a:spcBef>
                <a:spcPts val="20"/>
              </a:spcBef>
            </a:pPr>
            <a:r>
              <a:rPr sz="2450" b="1" dirty="0">
                <a:latin typeface="Tahoma"/>
                <a:cs typeface="Tahoma"/>
              </a:rPr>
              <a:t>для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корректной</a:t>
            </a:r>
            <a:r>
              <a:rPr sz="2450" spc="85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работы</a:t>
            </a:r>
            <a:r>
              <a:rPr sz="2450" spc="45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Приемной</a:t>
            </a:r>
            <a:r>
              <a:rPr sz="2450" spc="45" dirty="0">
                <a:latin typeface="Times New Roman"/>
                <a:cs typeface="Times New Roman"/>
              </a:rPr>
              <a:t> </a:t>
            </a:r>
            <a:r>
              <a:rPr sz="2450" b="1" spc="-10" dirty="0">
                <a:latin typeface="Tahoma"/>
                <a:cs typeface="Tahoma"/>
              </a:rPr>
              <a:t>комиссии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и</a:t>
            </a:r>
            <a:r>
              <a:rPr sz="2450" spc="80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правильного</a:t>
            </a:r>
            <a:r>
              <a:rPr sz="2450" spc="45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зачисления</a:t>
            </a:r>
            <a:r>
              <a:rPr sz="2450" spc="40" dirty="0">
                <a:latin typeface="Times New Roman"/>
                <a:cs typeface="Times New Roman"/>
              </a:rPr>
              <a:t> </a:t>
            </a:r>
            <a:r>
              <a:rPr sz="2450" b="1" spc="-10" dirty="0">
                <a:latin typeface="Tahoma"/>
                <a:cs typeface="Tahoma"/>
              </a:rPr>
              <a:t>целевиков,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поступающих</a:t>
            </a:r>
            <a:r>
              <a:rPr sz="2450" spc="50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по</a:t>
            </a:r>
            <a:r>
              <a:rPr sz="2450" spc="90" dirty="0">
                <a:latin typeface="Times New Roman"/>
                <a:cs typeface="Times New Roman"/>
              </a:rPr>
              <a:t> </a:t>
            </a:r>
            <a:r>
              <a:rPr sz="2450" b="1" spc="-10" dirty="0">
                <a:latin typeface="Tahoma"/>
                <a:cs typeface="Tahoma"/>
              </a:rPr>
              <a:t>квоте</a:t>
            </a:r>
            <a:endParaRPr sz="2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92" y="868171"/>
            <a:ext cx="186372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Контактные</a:t>
            </a:r>
            <a:r>
              <a:rPr sz="1550" spc="215" dirty="0">
                <a:latin typeface="Times New Roman"/>
                <a:cs typeface="Times New Roman"/>
              </a:rPr>
              <a:t> </a:t>
            </a:r>
            <a:r>
              <a:rPr sz="1550" b="1" spc="-20" dirty="0">
                <a:latin typeface="Tahoma"/>
                <a:cs typeface="Tahoma"/>
              </a:rPr>
              <a:t>лица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081" y="1280159"/>
            <a:ext cx="4061460" cy="725805"/>
          </a:xfrm>
          <a:custGeom>
            <a:avLst/>
            <a:gdLst/>
            <a:ahLst/>
            <a:cxnLst/>
            <a:rect l="l" t="t" r="r" b="b"/>
            <a:pathLst>
              <a:path w="4061460" h="725805">
                <a:moveTo>
                  <a:pt x="4061456" y="605027"/>
                </a:moveTo>
                <a:lnTo>
                  <a:pt x="4061456" y="120395"/>
                </a:lnTo>
                <a:lnTo>
                  <a:pt x="4052074" y="73294"/>
                </a:lnTo>
                <a:lnTo>
                  <a:pt x="4026404" y="35051"/>
                </a:lnTo>
                <a:lnTo>
                  <a:pt x="3988161" y="9382"/>
                </a:lnTo>
                <a:lnTo>
                  <a:pt x="3941060" y="0"/>
                </a:lnTo>
                <a:lnTo>
                  <a:pt x="120395" y="0"/>
                </a:lnTo>
                <a:lnTo>
                  <a:pt x="73294" y="9382"/>
                </a:lnTo>
                <a:lnTo>
                  <a:pt x="35051" y="35051"/>
                </a:lnTo>
                <a:lnTo>
                  <a:pt x="9382" y="73294"/>
                </a:lnTo>
                <a:lnTo>
                  <a:pt x="0" y="120395"/>
                </a:lnTo>
                <a:lnTo>
                  <a:pt x="0" y="605027"/>
                </a:lnTo>
                <a:lnTo>
                  <a:pt x="9382" y="652129"/>
                </a:lnTo>
                <a:lnTo>
                  <a:pt x="35051" y="690371"/>
                </a:lnTo>
                <a:lnTo>
                  <a:pt x="73294" y="716041"/>
                </a:lnTo>
                <a:lnTo>
                  <a:pt x="120395" y="725423"/>
                </a:lnTo>
                <a:lnTo>
                  <a:pt x="3941060" y="725423"/>
                </a:lnTo>
                <a:lnTo>
                  <a:pt x="3988161" y="716041"/>
                </a:lnTo>
                <a:lnTo>
                  <a:pt x="4026404" y="690371"/>
                </a:lnTo>
                <a:lnTo>
                  <a:pt x="4052074" y="652129"/>
                </a:lnTo>
                <a:lnTo>
                  <a:pt x="4061456" y="6050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4272" y="1439671"/>
            <a:ext cx="276669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/>
              <a:t>ГСГУ,</a:t>
            </a:r>
            <a:r>
              <a:rPr sz="2450" b="0" spc="100" dirty="0">
                <a:latin typeface="Times New Roman"/>
                <a:cs typeface="Times New Roman"/>
              </a:rPr>
              <a:t> </a:t>
            </a:r>
            <a:r>
              <a:rPr sz="2450" dirty="0"/>
              <a:t>г.</a:t>
            </a:r>
            <a:r>
              <a:rPr sz="2450" b="0" spc="114" dirty="0">
                <a:latin typeface="Times New Roman"/>
                <a:cs typeface="Times New Roman"/>
              </a:rPr>
              <a:t> </a:t>
            </a:r>
            <a:r>
              <a:rPr sz="2450" spc="-10" dirty="0"/>
              <a:t>Коломна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80409" y="1280159"/>
            <a:ext cx="4063365" cy="725805"/>
          </a:xfrm>
          <a:custGeom>
            <a:avLst/>
            <a:gdLst/>
            <a:ahLst/>
            <a:cxnLst/>
            <a:rect l="l" t="t" r="r" b="b"/>
            <a:pathLst>
              <a:path w="4063365" h="725805">
                <a:moveTo>
                  <a:pt x="4062983" y="605027"/>
                </a:moveTo>
                <a:lnTo>
                  <a:pt x="4062983" y="120395"/>
                </a:lnTo>
                <a:lnTo>
                  <a:pt x="4053363" y="73294"/>
                </a:lnTo>
                <a:lnTo>
                  <a:pt x="4027169" y="35051"/>
                </a:lnTo>
                <a:lnTo>
                  <a:pt x="3988403" y="9382"/>
                </a:lnTo>
                <a:lnTo>
                  <a:pt x="3941063" y="0"/>
                </a:lnTo>
                <a:lnTo>
                  <a:pt x="120395" y="0"/>
                </a:lnTo>
                <a:lnTo>
                  <a:pt x="73937" y="9382"/>
                </a:lnTo>
                <a:lnTo>
                  <a:pt x="35623" y="35051"/>
                </a:lnTo>
                <a:lnTo>
                  <a:pt x="9596" y="73294"/>
                </a:lnTo>
                <a:lnTo>
                  <a:pt x="0" y="120395"/>
                </a:lnTo>
                <a:lnTo>
                  <a:pt x="0" y="605027"/>
                </a:lnTo>
                <a:lnTo>
                  <a:pt x="9596" y="652129"/>
                </a:lnTo>
                <a:lnTo>
                  <a:pt x="35623" y="690371"/>
                </a:lnTo>
                <a:lnTo>
                  <a:pt x="73937" y="716041"/>
                </a:lnTo>
                <a:lnTo>
                  <a:pt x="120395" y="725423"/>
                </a:lnTo>
                <a:lnTo>
                  <a:pt x="3941063" y="725423"/>
                </a:lnTo>
                <a:lnTo>
                  <a:pt x="3988403" y="716041"/>
                </a:lnTo>
                <a:lnTo>
                  <a:pt x="4027169" y="690371"/>
                </a:lnTo>
                <a:lnTo>
                  <a:pt x="4053363" y="652129"/>
                </a:lnTo>
                <a:lnTo>
                  <a:pt x="4062983" y="6050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1639" y="1439671"/>
            <a:ext cx="377888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1" dirty="0">
                <a:latin typeface="Tahoma"/>
                <a:cs typeface="Tahoma"/>
              </a:rPr>
              <a:t>ГГТУ,</a:t>
            </a:r>
            <a:r>
              <a:rPr sz="2450" spc="120" dirty="0">
                <a:latin typeface="Times New Roman"/>
                <a:cs typeface="Times New Roman"/>
              </a:rPr>
              <a:t> </a:t>
            </a:r>
            <a:r>
              <a:rPr sz="2450" b="1" dirty="0">
                <a:latin typeface="Tahoma"/>
                <a:cs typeface="Tahoma"/>
              </a:rPr>
              <a:t>г.</a:t>
            </a:r>
            <a:r>
              <a:rPr sz="2450" spc="145" dirty="0">
                <a:latin typeface="Times New Roman"/>
                <a:cs typeface="Times New Roman"/>
              </a:rPr>
              <a:t> </a:t>
            </a:r>
            <a:r>
              <a:rPr sz="2450" b="1" spc="-10" dirty="0">
                <a:latin typeface="Tahoma"/>
                <a:cs typeface="Tahoma"/>
              </a:rPr>
              <a:t>Орехово-Зуево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Ковылина</a:t>
            </a: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dirty="0"/>
              <a:t>Валерия</a:t>
            </a:r>
            <a:r>
              <a:rPr b="0" spc="185" dirty="0">
                <a:latin typeface="Times New Roman"/>
                <a:cs typeface="Times New Roman"/>
              </a:rPr>
              <a:t> </a:t>
            </a:r>
            <a:r>
              <a:rPr spc="-10" dirty="0"/>
              <a:t>Юрьевна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0" dirty="0">
                <a:latin typeface="Tahoma"/>
                <a:cs typeface="Tahoma"/>
              </a:rPr>
              <a:t>начальник</a:t>
            </a:r>
            <a:r>
              <a:rPr b="0" spc="2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ahoma"/>
                <a:cs typeface="Tahoma"/>
              </a:rPr>
              <a:t>отдела</a:t>
            </a:r>
            <a:r>
              <a:rPr b="0" spc="17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ahoma"/>
                <a:cs typeface="Tahoma"/>
              </a:rPr>
              <a:t>развития</a:t>
            </a:r>
            <a:r>
              <a:rPr b="0" spc="20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ahoma"/>
                <a:cs typeface="Tahoma"/>
              </a:rPr>
              <a:t>образования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b="0" dirty="0">
                <a:latin typeface="Tahoma"/>
                <a:cs typeface="Tahoma"/>
              </a:rPr>
              <a:t>+7</a:t>
            </a: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ahoma"/>
                <a:cs typeface="Tahoma"/>
              </a:rPr>
              <a:t>(496)</a:t>
            </a: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ahoma"/>
                <a:cs typeface="Tahoma"/>
              </a:rPr>
              <a:t>610-15-</a:t>
            </a:r>
            <a:r>
              <a:rPr b="0" spc="-25" dirty="0">
                <a:latin typeface="Tahoma"/>
                <a:cs typeface="Tahoma"/>
              </a:rPr>
              <a:t>17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b="0" dirty="0">
                <a:latin typeface="Tahoma"/>
                <a:cs typeface="Tahoma"/>
              </a:rPr>
              <a:t>+7</a:t>
            </a: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ahoma"/>
                <a:cs typeface="Tahoma"/>
              </a:rPr>
              <a:t>(985)</a:t>
            </a: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ahoma"/>
                <a:cs typeface="Tahoma"/>
              </a:rPr>
              <a:t>610-53-</a:t>
            </a:r>
            <a:r>
              <a:rPr b="0" spc="-25" dirty="0">
                <a:latin typeface="Tahoma"/>
                <a:cs typeface="Tahoma"/>
              </a:rPr>
              <a:t>95</a:t>
            </a:r>
          </a:p>
          <a:p>
            <a:pPr marL="12700" marR="840105">
              <a:lnSpc>
                <a:spcPct val="101899"/>
              </a:lnSpc>
            </a:pPr>
            <a:r>
              <a:rPr b="0" spc="-10" dirty="0">
                <a:latin typeface="Tahoma"/>
                <a:cs typeface="Tahoma"/>
                <a:hlinkClick r:id="rId2"/>
              </a:rPr>
              <a:t>mo_gsgu_devedudep@mosreg.ru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ahoma"/>
                <a:cs typeface="Tahoma"/>
                <a:hlinkClick r:id="rId3"/>
              </a:rPr>
              <a:t>mgosgi-</a:t>
            </a:r>
            <a:r>
              <a:rPr b="0" spc="-10" dirty="0">
                <a:latin typeface="Tahoma"/>
                <a:cs typeface="Tahoma"/>
                <a:hlinkClick r:id="rId3"/>
              </a:rPr>
              <a:t>cro@mail.ru</a:t>
            </a:r>
          </a:p>
          <a:p>
            <a:pPr marL="12700" marR="659130">
              <a:lnSpc>
                <a:spcPct val="101299"/>
              </a:lnSpc>
              <a:spcBef>
                <a:spcPts val="10"/>
              </a:spcBef>
            </a:pPr>
            <a:r>
              <a:rPr b="0" dirty="0">
                <a:solidFill>
                  <a:srgbClr val="7E7E7E"/>
                </a:solidFill>
                <a:latin typeface="Tahoma"/>
                <a:cs typeface="Tahoma"/>
              </a:rPr>
              <a:t>(заключение,</a:t>
            </a:r>
            <a:r>
              <a:rPr b="0" spc="20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7E7E7E"/>
                </a:solidFill>
                <a:latin typeface="Tahoma"/>
                <a:cs typeface="Tahoma"/>
              </a:rPr>
              <a:t>ведение</a:t>
            </a:r>
            <a:r>
              <a:rPr b="0" spc="22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7E7E7E"/>
                </a:solidFill>
                <a:latin typeface="Tahoma"/>
                <a:cs typeface="Tahoma"/>
              </a:rPr>
              <a:t>целевиков,</a:t>
            </a:r>
            <a:r>
              <a:rPr b="0" spc="-1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7E7E7E"/>
                </a:solidFill>
                <a:latin typeface="Tahoma"/>
                <a:cs typeface="Tahoma"/>
              </a:rPr>
              <a:t>консультация)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Мартынов</a:t>
            </a:r>
            <a:r>
              <a:rPr b="0" spc="185" dirty="0">
                <a:latin typeface="Times New Roman"/>
                <a:cs typeface="Times New Roman"/>
              </a:rPr>
              <a:t> </a:t>
            </a:r>
            <a:r>
              <a:rPr dirty="0"/>
              <a:t>Дмитрий</a:t>
            </a: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spc="-10" dirty="0"/>
              <a:t>Витальевич</a:t>
            </a:r>
          </a:p>
          <a:p>
            <a:pPr marL="12700" marR="1449070">
              <a:lnSpc>
                <a:spcPct val="101299"/>
              </a:lnSpc>
              <a:spcBef>
                <a:spcPts val="10"/>
              </a:spcBef>
            </a:pPr>
            <a:r>
              <a:rPr b="0" dirty="0">
                <a:latin typeface="Tahoma"/>
                <a:cs typeface="Tahoma"/>
              </a:rPr>
              <a:t>ответственный</a:t>
            </a:r>
            <a:r>
              <a:rPr b="0" spc="23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ahoma"/>
                <a:cs typeface="Tahoma"/>
              </a:rPr>
              <a:t>секретарь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ahoma"/>
                <a:cs typeface="Tahoma"/>
              </a:rPr>
              <a:t>Приемной</a:t>
            </a: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ahoma"/>
                <a:cs typeface="Tahoma"/>
              </a:rPr>
              <a:t>комиссии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b="0" dirty="0">
                <a:latin typeface="Tahoma"/>
                <a:cs typeface="Tahoma"/>
              </a:rPr>
              <a:t>+7</a:t>
            </a: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ahoma"/>
                <a:cs typeface="Tahoma"/>
              </a:rPr>
              <a:t>(496)</a:t>
            </a: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ahoma"/>
                <a:cs typeface="Tahoma"/>
              </a:rPr>
              <a:t>610-15-</a:t>
            </a:r>
            <a:r>
              <a:rPr b="0" spc="-25" dirty="0">
                <a:latin typeface="Tahoma"/>
                <a:cs typeface="Tahoma"/>
              </a:rPr>
              <a:t>48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b="0" dirty="0">
                <a:latin typeface="Tahoma"/>
                <a:cs typeface="Tahoma"/>
              </a:rPr>
              <a:t>+7</a:t>
            </a: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ahoma"/>
                <a:cs typeface="Tahoma"/>
              </a:rPr>
              <a:t>(925)</a:t>
            </a:r>
            <a:r>
              <a:rPr b="0" spc="19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ahoma"/>
                <a:cs typeface="Tahoma"/>
              </a:rPr>
              <a:t>573-12-</a:t>
            </a:r>
            <a:r>
              <a:rPr b="0" spc="-25" dirty="0">
                <a:latin typeface="Tahoma"/>
                <a:cs typeface="Tahoma"/>
              </a:rPr>
              <a:t>06</a:t>
            </a:r>
          </a:p>
          <a:p>
            <a:pPr marL="12700" marR="935990">
              <a:lnSpc>
                <a:spcPct val="101899"/>
              </a:lnSpc>
              <a:spcBef>
                <a:spcPts val="5"/>
              </a:spcBef>
            </a:pPr>
            <a:r>
              <a:rPr b="0" spc="-10" dirty="0">
                <a:latin typeface="Tahoma"/>
                <a:cs typeface="Tahoma"/>
                <a:hlinkClick r:id="rId4"/>
              </a:rPr>
              <a:t>mo_gsgu_admission@mosreg.ru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7E7E7E"/>
                </a:solidFill>
                <a:latin typeface="Tahoma"/>
                <a:cs typeface="Tahoma"/>
              </a:rPr>
              <a:t>(по</a:t>
            </a:r>
            <a:r>
              <a:rPr b="0" spc="17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7E7E7E"/>
                </a:solidFill>
                <a:latin typeface="Tahoma"/>
                <a:cs typeface="Tahoma"/>
              </a:rPr>
              <a:t>вопросам</a:t>
            </a:r>
            <a:r>
              <a:rPr b="0" spc="15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7E7E7E"/>
                </a:solidFill>
                <a:latin typeface="Tahoma"/>
                <a:cs typeface="Tahoma"/>
              </a:rPr>
              <a:t>поступления)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56944">
              <a:lnSpc>
                <a:spcPct val="101600"/>
              </a:lnSpc>
              <a:spcBef>
                <a:spcPts val="105"/>
              </a:spcBef>
            </a:pPr>
            <a:r>
              <a:rPr b="1" dirty="0">
                <a:latin typeface="Tahoma"/>
                <a:cs typeface="Tahoma"/>
              </a:rPr>
              <a:t>Данилова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ahoma"/>
                <a:cs typeface="Tahoma"/>
              </a:rPr>
              <a:t>Ольга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ahoma"/>
                <a:cs typeface="Tahoma"/>
              </a:rPr>
              <a:t>Леонидовна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начальник</a:t>
            </a:r>
            <a:r>
              <a:rPr spc="315" dirty="0">
                <a:latin typeface="Times New Roman"/>
                <a:cs typeface="Times New Roman"/>
              </a:rPr>
              <a:t> </a:t>
            </a:r>
            <a:r>
              <a:rPr dirty="0"/>
              <a:t>учебно-</a:t>
            </a:r>
            <a:r>
              <a:rPr spc="-10" dirty="0"/>
              <a:t>методического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управления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/>
          </a:p>
          <a:p>
            <a:pPr marL="12700" marR="719455">
              <a:lnSpc>
                <a:spcPct val="101899"/>
              </a:lnSpc>
            </a:pPr>
            <a:r>
              <a:rPr b="1" dirty="0">
                <a:latin typeface="Tahoma"/>
                <a:cs typeface="Tahoma"/>
              </a:rPr>
              <a:t>Ерастова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ahoma"/>
                <a:cs typeface="Tahoma"/>
              </a:rPr>
              <a:t>Надежда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ahoma"/>
                <a:cs typeface="Tahoma"/>
              </a:rPr>
              <a:t>Борисовна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/>
              <a:t>ответственный</a:t>
            </a:r>
            <a:r>
              <a:rPr spc="210" dirty="0">
                <a:latin typeface="Times New Roman"/>
                <a:cs typeface="Times New Roman"/>
              </a:rPr>
              <a:t> </a:t>
            </a:r>
            <a:r>
              <a:rPr dirty="0"/>
              <a:t>секретарь</a:t>
            </a:r>
            <a:r>
              <a:rPr spc="235" dirty="0">
                <a:latin typeface="Times New Roman"/>
                <a:cs typeface="Times New Roman"/>
              </a:rPr>
              <a:t> </a:t>
            </a:r>
            <a:r>
              <a:rPr spc="-10" dirty="0"/>
              <a:t>Приемной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комиссии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+7</a:t>
            </a:r>
            <a:r>
              <a:rPr spc="160" dirty="0">
                <a:latin typeface="Times New Roman"/>
                <a:cs typeface="Times New Roman"/>
              </a:rPr>
              <a:t> </a:t>
            </a:r>
            <a:r>
              <a:rPr dirty="0"/>
              <a:t>(499)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/>
              <a:t>955-25-20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spc="-10" dirty="0"/>
              <a:t>(доб.276,158)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>
                <a:hlinkClick r:id="rId5"/>
              </a:rPr>
              <a:t>pk@ggtu.ru</a:t>
            </a:r>
          </a:p>
          <a:p>
            <a:pPr>
              <a:lnSpc>
                <a:spcPct val="100000"/>
              </a:lnSpc>
            </a:pPr>
            <a:endParaRPr sz="1900"/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b="1" dirty="0">
                <a:latin typeface="Tahoma"/>
                <a:cs typeface="Tahoma"/>
              </a:rPr>
              <a:t>Любогощинская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ahoma"/>
                <a:cs typeface="Tahoma"/>
              </a:rPr>
              <a:t>Светлана</a:t>
            </a:r>
            <a:r>
              <a:rPr spc="25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ahoma"/>
                <a:cs typeface="Tahoma"/>
              </a:rPr>
              <a:t>Викторовна</a:t>
            </a:r>
          </a:p>
          <a:p>
            <a:pPr marL="12700">
              <a:lnSpc>
                <a:spcPts val="1855"/>
              </a:lnSpc>
              <a:spcBef>
                <a:spcPts val="35"/>
              </a:spcBef>
            </a:pPr>
            <a:r>
              <a:rPr dirty="0"/>
              <a:t>заместитель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dirty="0"/>
              <a:t>директора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/>
              <a:t>РЦПО</a:t>
            </a:r>
            <a:r>
              <a:rPr spc="210" dirty="0">
                <a:latin typeface="Times New Roman"/>
                <a:cs typeface="Times New Roman"/>
              </a:rPr>
              <a:t> </a:t>
            </a:r>
            <a:r>
              <a:rPr spc="-25" dirty="0"/>
              <a:t>МО</a:t>
            </a:r>
          </a:p>
          <a:p>
            <a:pPr marL="12700">
              <a:lnSpc>
                <a:spcPts val="1855"/>
              </a:lnSpc>
            </a:pPr>
            <a:r>
              <a:rPr dirty="0">
                <a:latin typeface="Helvetica"/>
                <a:cs typeface="Helvetica"/>
              </a:rPr>
              <a:t>+7</a:t>
            </a:r>
            <a:r>
              <a:rPr spc="60" dirty="0">
                <a:latin typeface="Helvetica"/>
                <a:cs typeface="Helvetica"/>
              </a:rPr>
              <a:t> </a:t>
            </a:r>
            <a:r>
              <a:rPr dirty="0">
                <a:latin typeface="Helvetica"/>
                <a:cs typeface="Helvetica"/>
              </a:rPr>
              <a:t>(499)</a:t>
            </a:r>
            <a:r>
              <a:rPr spc="75" dirty="0">
                <a:latin typeface="Helvetica"/>
                <a:cs typeface="Helvetica"/>
              </a:rPr>
              <a:t> </a:t>
            </a:r>
            <a:r>
              <a:rPr dirty="0">
                <a:latin typeface="Helvetica"/>
                <a:cs typeface="Helvetica"/>
              </a:rPr>
              <a:t>955-25-20</a:t>
            </a:r>
            <a:r>
              <a:rPr spc="60" dirty="0">
                <a:latin typeface="Helvetica"/>
                <a:cs typeface="Helvetica"/>
              </a:rPr>
              <a:t> </a:t>
            </a:r>
            <a:r>
              <a:rPr spc="-10" dirty="0">
                <a:latin typeface="Helvetica"/>
                <a:cs typeface="Helvetica"/>
              </a:rPr>
              <a:t>(</a:t>
            </a:r>
            <a:r>
              <a:rPr spc="-10" dirty="0">
                <a:latin typeface="Arial"/>
                <a:cs typeface="Arial"/>
              </a:rPr>
              <a:t>доб</a:t>
            </a:r>
            <a:r>
              <a:rPr spc="-10" dirty="0">
                <a:latin typeface="Helvetica"/>
                <a:cs typeface="Helvetica"/>
              </a:rPr>
              <a:t>.153)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>
                <a:latin typeface="Helvetica"/>
                <a:cs typeface="Helvetica"/>
              </a:rPr>
              <a:t>+7</a:t>
            </a:r>
            <a:r>
              <a:rPr spc="75" dirty="0">
                <a:latin typeface="Helvetica"/>
                <a:cs typeface="Helvetica"/>
              </a:rPr>
              <a:t> </a:t>
            </a:r>
            <a:r>
              <a:rPr dirty="0">
                <a:latin typeface="Helvetica"/>
                <a:cs typeface="Helvetica"/>
              </a:rPr>
              <a:t>(967)</a:t>
            </a:r>
            <a:r>
              <a:rPr spc="95" dirty="0">
                <a:latin typeface="Helvetica"/>
                <a:cs typeface="Helvetica"/>
              </a:rPr>
              <a:t> </a:t>
            </a:r>
            <a:r>
              <a:rPr dirty="0">
                <a:latin typeface="Helvetica"/>
                <a:cs typeface="Helvetica"/>
              </a:rPr>
              <a:t>004-62-</a:t>
            </a:r>
            <a:r>
              <a:rPr spc="-25" dirty="0">
                <a:latin typeface="Helvetica"/>
                <a:cs typeface="Helvetica"/>
              </a:rPr>
              <a:t>44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10" dirty="0">
                <a:latin typeface="Helvetica"/>
                <a:cs typeface="Helvetica"/>
                <a:hlinkClick r:id="rId6"/>
              </a:rPr>
              <a:t>rcpomo@ggtu.ru</a:t>
            </a: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10" dirty="0">
                <a:solidFill>
                  <a:srgbClr val="7E7E7E"/>
                </a:solidFill>
              </a:rPr>
              <a:t>(консультация)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00" y="897127"/>
            <a:ext cx="274510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8751" y="2063554"/>
            <a:ext cx="10457815" cy="2853055"/>
            <a:chOff x="118751" y="2063554"/>
            <a:chExt cx="10457815" cy="2853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51" y="2141220"/>
              <a:ext cx="10457688" cy="24734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4201" y="2080260"/>
              <a:ext cx="1210310" cy="431800"/>
            </a:xfrm>
            <a:custGeom>
              <a:avLst/>
              <a:gdLst/>
              <a:ahLst/>
              <a:cxnLst/>
              <a:rect l="l" t="t" r="r" b="b"/>
              <a:pathLst>
                <a:path w="1210310" h="431800">
                  <a:moveTo>
                    <a:pt x="0" y="0"/>
                  </a:moveTo>
                  <a:lnTo>
                    <a:pt x="0" y="431291"/>
                  </a:lnTo>
                  <a:lnTo>
                    <a:pt x="1210055" y="431291"/>
                  </a:lnTo>
                  <a:lnTo>
                    <a:pt x="1210055" y="0"/>
                  </a:lnTo>
                  <a:lnTo>
                    <a:pt x="0" y="0"/>
                  </a:lnTo>
                  <a:close/>
                </a:path>
              </a:pathLst>
            </a:custGeom>
            <a:ln w="33411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8561" y="2499360"/>
              <a:ext cx="2871470" cy="2417445"/>
            </a:xfrm>
            <a:custGeom>
              <a:avLst/>
              <a:gdLst/>
              <a:ahLst/>
              <a:cxnLst/>
              <a:rect l="l" t="t" r="r" b="b"/>
              <a:pathLst>
                <a:path w="2871470" h="2417445">
                  <a:moveTo>
                    <a:pt x="2804332" y="2340146"/>
                  </a:moveTo>
                  <a:lnTo>
                    <a:pt x="21336" y="0"/>
                  </a:lnTo>
                  <a:lnTo>
                    <a:pt x="0" y="25908"/>
                  </a:lnTo>
                  <a:lnTo>
                    <a:pt x="2782746" y="2365844"/>
                  </a:lnTo>
                  <a:lnTo>
                    <a:pt x="2804332" y="2340146"/>
                  </a:lnTo>
                  <a:close/>
                </a:path>
                <a:path w="2871470" h="2417445">
                  <a:moveTo>
                    <a:pt x="2817873" y="2404469"/>
                  </a:moveTo>
                  <a:lnTo>
                    <a:pt x="2817873" y="2351532"/>
                  </a:lnTo>
                  <a:lnTo>
                    <a:pt x="2796537" y="2377440"/>
                  </a:lnTo>
                  <a:lnTo>
                    <a:pt x="2782746" y="2365844"/>
                  </a:lnTo>
                  <a:lnTo>
                    <a:pt x="2761485" y="2391156"/>
                  </a:lnTo>
                  <a:lnTo>
                    <a:pt x="2817873" y="2404469"/>
                  </a:lnTo>
                  <a:close/>
                </a:path>
                <a:path w="2871470" h="2417445">
                  <a:moveTo>
                    <a:pt x="2817873" y="2351532"/>
                  </a:moveTo>
                  <a:lnTo>
                    <a:pt x="2804332" y="2340146"/>
                  </a:lnTo>
                  <a:lnTo>
                    <a:pt x="2782746" y="2365844"/>
                  </a:lnTo>
                  <a:lnTo>
                    <a:pt x="2796537" y="2377440"/>
                  </a:lnTo>
                  <a:lnTo>
                    <a:pt x="2817873" y="2351532"/>
                  </a:lnTo>
                  <a:close/>
                </a:path>
                <a:path w="2871470" h="2417445">
                  <a:moveTo>
                    <a:pt x="2871213" y="2417064"/>
                  </a:moveTo>
                  <a:lnTo>
                    <a:pt x="2825493" y="2314956"/>
                  </a:lnTo>
                  <a:lnTo>
                    <a:pt x="2804332" y="2340146"/>
                  </a:lnTo>
                  <a:lnTo>
                    <a:pt x="2817873" y="2351532"/>
                  </a:lnTo>
                  <a:lnTo>
                    <a:pt x="2817873" y="2404469"/>
                  </a:lnTo>
                  <a:lnTo>
                    <a:pt x="2871213" y="2417064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3560">
              <a:lnSpc>
                <a:spcPct val="100000"/>
              </a:lnSpc>
              <a:spcBef>
                <a:spcPts val="100"/>
              </a:spcBef>
            </a:pPr>
            <a:r>
              <a:rPr b="0" u="heavy" spc="-10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ahoma"/>
                <a:cs typeface="Tahoma"/>
              </a:rPr>
              <a:t>https://trudvsem.ru/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146996" y="5066802"/>
            <a:ext cx="2287270" cy="1287145"/>
            <a:chOff x="3146996" y="5066802"/>
            <a:chExt cx="2287270" cy="128714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4678" y="5066802"/>
              <a:ext cx="2079212" cy="12865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63702" y="5855207"/>
              <a:ext cx="1717675" cy="311150"/>
            </a:xfrm>
            <a:custGeom>
              <a:avLst/>
              <a:gdLst/>
              <a:ahLst/>
              <a:cxnLst/>
              <a:rect l="l" t="t" r="r" b="b"/>
              <a:pathLst>
                <a:path w="1717675" h="311150">
                  <a:moveTo>
                    <a:pt x="0" y="0"/>
                  </a:moveTo>
                  <a:lnTo>
                    <a:pt x="0" y="310895"/>
                  </a:lnTo>
                  <a:lnTo>
                    <a:pt x="1717547" y="310895"/>
                  </a:lnTo>
                  <a:lnTo>
                    <a:pt x="1717547" y="0"/>
                  </a:lnTo>
                  <a:lnTo>
                    <a:pt x="0" y="0"/>
                  </a:lnTo>
                  <a:close/>
                </a:path>
              </a:pathLst>
            </a:custGeom>
            <a:ln w="33411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2"/>
          <p:cNvGrpSpPr/>
          <p:nvPr/>
        </p:nvGrpSpPr>
        <p:grpSpPr>
          <a:xfrm>
            <a:off x="6145543" y="4834612"/>
            <a:ext cx="4430896" cy="1750949"/>
            <a:chOff x="1404" y="2180844"/>
            <a:chExt cx="10692130" cy="3195955"/>
          </a:xfrm>
        </p:grpSpPr>
        <p:pic>
          <p:nvPicPr>
            <p:cNvPr id="12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4" y="2180844"/>
              <a:ext cx="10691995" cy="3195827"/>
            </a:xfrm>
            <a:prstGeom prst="rect">
              <a:avLst/>
            </a:prstGeom>
          </p:spPr>
        </p:pic>
        <p:sp>
          <p:nvSpPr>
            <p:cNvPr id="13" name="object 4"/>
            <p:cNvSpPr/>
            <p:nvPr/>
          </p:nvSpPr>
          <p:spPr>
            <a:xfrm>
              <a:off x="8156326" y="3320796"/>
              <a:ext cx="439420" cy="1332230"/>
            </a:xfrm>
            <a:custGeom>
              <a:avLst/>
              <a:gdLst/>
              <a:ahLst/>
              <a:cxnLst/>
              <a:rect l="l" t="t" r="r" b="b"/>
              <a:pathLst>
                <a:path w="439420" h="1332229">
                  <a:moveTo>
                    <a:pt x="390840" y="151796"/>
                  </a:moveTo>
                  <a:lnTo>
                    <a:pt x="343684" y="137750"/>
                  </a:lnTo>
                  <a:lnTo>
                    <a:pt x="0" y="1316736"/>
                  </a:lnTo>
                  <a:lnTo>
                    <a:pt x="47244" y="1331976"/>
                  </a:lnTo>
                  <a:lnTo>
                    <a:pt x="390840" y="151796"/>
                  </a:lnTo>
                  <a:close/>
                </a:path>
                <a:path w="439420" h="1332229">
                  <a:moveTo>
                    <a:pt x="438912" y="166116"/>
                  </a:moveTo>
                  <a:lnTo>
                    <a:pt x="409956" y="0"/>
                  </a:lnTo>
                  <a:lnTo>
                    <a:pt x="295656" y="123444"/>
                  </a:lnTo>
                  <a:lnTo>
                    <a:pt x="343684" y="137750"/>
                  </a:lnTo>
                  <a:lnTo>
                    <a:pt x="350520" y="114300"/>
                  </a:lnTo>
                  <a:lnTo>
                    <a:pt x="397764" y="128016"/>
                  </a:lnTo>
                  <a:lnTo>
                    <a:pt x="397764" y="153859"/>
                  </a:lnTo>
                  <a:lnTo>
                    <a:pt x="438912" y="166116"/>
                  </a:lnTo>
                  <a:close/>
                </a:path>
                <a:path w="439420" h="1332229">
                  <a:moveTo>
                    <a:pt x="397764" y="128016"/>
                  </a:moveTo>
                  <a:lnTo>
                    <a:pt x="350520" y="114300"/>
                  </a:lnTo>
                  <a:lnTo>
                    <a:pt x="343684" y="137750"/>
                  </a:lnTo>
                  <a:lnTo>
                    <a:pt x="390840" y="151796"/>
                  </a:lnTo>
                  <a:lnTo>
                    <a:pt x="397764" y="128016"/>
                  </a:lnTo>
                  <a:close/>
                </a:path>
                <a:path w="439420" h="1332229">
                  <a:moveTo>
                    <a:pt x="397764" y="153859"/>
                  </a:moveTo>
                  <a:lnTo>
                    <a:pt x="397764" y="128016"/>
                  </a:lnTo>
                  <a:lnTo>
                    <a:pt x="390840" y="151796"/>
                  </a:lnTo>
                  <a:lnTo>
                    <a:pt x="397764" y="153859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7" name="Прямая со стрелкой 16"/>
          <p:cNvCxnSpPr>
            <a:stCxn id="9" idx="3"/>
            <a:endCxn id="12" idx="1"/>
          </p:cNvCxnSpPr>
          <p:nvPr/>
        </p:nvCxnSpPr>
        <p:spPr>
          <a:xfrm flipV="1">
            <a:off x="5433890" y="5710052"/>
            <a:ext cx="711653" cy="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00" y="827632"/>
            <a:ext cx="9022715" cy="30746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  <a:p>
            <a:pPr marL="78105">
              <a:lnSpc>
                <a:spcPct val="100000"/>
              </a:lnSpc>
              <a:spcBef>
                <a:spcPts val="590"/>
              </a:spcBef>
            </a:pPr>
            <a:r>
              <a:rPr sz="1550" dirty="0">
                <a:latin typeface="Tahoma"/>
                <a:cs typeface="Tahoma"/>
              </a:rPr>
              <a:t>Состоит</a:t>
            </a:r>
            <a:r>
              <a:rPr sz="1550" spc="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из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3</a:t>
            </a:r>
            <a:r>
              <a:rPr sz="1550" spc="1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блоков: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Общие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сведения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Обучение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гражданина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Будущая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трудовая</a:t>
            </a:r>
            <a:r>
              <a:rPr sz="1550" spc="2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деятельность</a:t>
            </a:r>
            <a:r>
              <a:rPr sz="1550" spc="22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гражданина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ahoma"/>
              <a:buAutoNum type="arabicPeriod"/>
            </a:pPr>
            <a:endParaRPr sz="1500">
              <a:latin typeface="Tahoma"/>
              <a:cs typeface="Tahoma"/>
            </a:endParaRPr>
          </a:p>
          <a:p>
            <a:pPr marL="4191635" lvl="1" indent="-401320">
              <a:lnSpc>
                <a:spcPct val="100000"/>
              </a:lnSpc>
              <a:buAutoNum type="arabicPeriod"/>
              <a:tabLst>
                <a:tab pos="4191635" algn="l"/>
              </a:tabLst>
            </a:pPr>
            <a:r>
              <a:rPr sz="2100" b="1" dirty="0">
                <a:latin typeface="Tahoma"/>
                <a:cs typeface="Tahoma"/>
              </a:rPr>
              <a:t>Общие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сведения</a:t>
            </a:r>
            <a:endParaRPr sz="210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515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Полное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наименование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заказчика</a:t>
            </a:r>
            <a:endParaRPr sz="210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505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Количество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договоров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</a:t>
            </a:r>
            <a:r>
              <a:rPr sz="2100" spc="1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ЦО,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которые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заказчик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намерен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заключить</a:t>
            </a:r>
            <a:endParaRPr sz="210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515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Кому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адресовано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предложение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632" y="5479793"/>
            <a:ext cx="76987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420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Требования,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предъявляемые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гражданам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(п.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23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Положения)</a:t>
            </a:r>
            <a:endParaRPr sz="210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0921" y="3892295"/>
          <a:ext cx="9293225" cy="1419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/>
                <a:gridCol w="5254625"/>
              </a:tblGrid>
              <a:tr h="4006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019175">
                        <a:lnSpc>
                          <a:spcPct val="100000"/>
                        </a:lnSpc>
                      </a:pPr>
                      <a:r>
                        <a:rPr sz="2100" b="1" spc="-10" dirty="0">
                          <a:latin typeface="Tahoma"/>
                          <a:cs typeface="Tahoma"/>
                        </a:rPr>
                        <a:t>Обучающийся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100" b="1" spc="-10" dirty="0">
                          <a:latin typeface="Tahoma"/>
                          <a:cs typeface="Tahoma"/>
                        </a:rPr>
                        <a:t>Абитуриент</a:t>
                      </a:r>
                      <a:endParaRPr sz="21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5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75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175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10" dirty="0">
                          <a:latin typeface="Tahoma"/>
                          <a:cs typeface="Tahoma"/>
                        </a:rPr>
                        <a:t>квоте</a:t>
                      </a:r>
                      <a:endParaRPr sz="175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50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7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ahoma"/>
                          <a:cs typeface="Tahoma"/>
                        </a:rPr>
                        <a:t>Не</a:t>
                      </a:r>
                      <a:r>
                        <a:rPr sz="175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175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ahoma"/>
                          <a:cs typeface="Tahoma"/>
                        </a:rPr>
                        <a:t>квоте</a:t>
                      </a:r>
                      <a:r>
                        <a:rPr sz="175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ahoma"/>
                          <a:cs typeface="Tahoma"/>
                        </a:rPr>
                        <a:t>(бюджет</a:t>
                      </a:r>
                      <a:r>
                        <a:rPr sz="175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dirty="0">
                          <a:latin typeface="Tahoma"/>
                          <a:cs typeface="Tahoma"/>
                        </a:rPr>
                        <a:t>или</a:t>
                      </a:r>
                      <a:r>
                        <a:rPr sz="175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10" dirty="0">
                          <a:latin typeface="Tahoma"/>
                          <a:cs typeface="Tahoma"/>
                        </a:rPr>
                        <a:t>внебюджет)</a:t>
                      </a:r>
                      <a:endParaRPr sz="175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5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5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dirty="0">
                          <a:latin typeface="Tahoma"/>
                          <a:cs typeface="Tahoma"/>
                        </a:rPr>
                        <a:t>сроки,</a:t>
                      </a:r>
                      <a:r>
                        <a:rPr sz="155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dirty="0">
                          <a:latin typeface="Tahoma"/>
                          <a:cs typeface="Tahoma"/>
                        </a:rPr>
                        <a:t>определяемые</a:t>
                      </a:r>
                      <a:r>
                        <a:rPr sz="155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10" dirty="0">
                          <a:latin typeface="Tahoma"/>
                          <a:cs typeface="Tahoma"/>
                        </a:rPr>
                        <a:t>заказчиком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50" b="1" dirty="0">
                          <a:latin typeface="Tahoma"/>
                          <a:cs typeface="Tahoma"/>
                        </a:rPr>
                        <a:t>Не</a:t>
                      </a:r>
                      <a:r>
                        <a:rPr sz="155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dirty="0">
                          <a:latin typeface="Tahoma"/>
                          <a:cs typeface="Tahoma"/>
                        </a:rPr>
                        <a:t>позднее</a:t>
                      </a:r>
                      <a:r>
                        <a:rPr sz="15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dirty="0">
                          <a:latin typeface="Tahoma"/>
                          <a:cs typeface="Tahoma"/>
                        </a:rPr>
                        <a:t>10</a:t>
                      </a:r>
                      <a:r>
                        <a:rPr sz="15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dirty="0">
                          <a:latin typeface="Tahoma"/>
                          <a:cs typeface="Tahoma"/>
                        </a:rPr>
                        <a:t>июня</a:t>
                      </a:r>
                      <a:r>
                        <a:rPr sz="155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dirty="0">
                          <a:latin typeface="Tahoma"/>
                          <a:cs typeface="Tahoma"/>
                        </a:rPr>
                        <a:t>текущего</a:t>
                      </a:r>
                      <a:r>
                        <a:rPr sz="155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20" dirty="0">
                          <a:latin typeface="Tahoma"/>
                          <a:cs typeface="Tahoma"/>
                        </a:rPr>
                        <a:t>года</a:t>
                      </a:r>
                      <a:endParaRPr sz="155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441" y="5091683"/>
            <a:ext cx="10114915" cy="1043940"/>
          </a:xfrm>
          <a:custGeom>
            <a:avLst/>
            <a:gdLst/>
            <a:ahLst/>
            <a:cxnLst/>
            <a:rect l="l" t="t" r="r" b="b"/>
            <a:pathLst>
              <a:path w="10114915" h="1043939">
                <a:moveTo>
                  <a:pt x="10114784" y="870203"/>
                </a:moveTo>
                <a:lnTo>
                  <a:pt x="10114784" y="173735"/>
                </a:lnTo>
                <a:lnTo>
                  <a:pt x="10108582" y="127529"/>
                </a:lnTo>
                <a:lnTo>
                  <a:pt x="10091078" y="86021"/>
                </a:lnTo>
                <a:lnTo>
                  <a:pt x="10063921" y="50863"/>
                </a:lnTo>
                <a:lnTo>
                  <a:pt x="10028763" y="23706"/>
                </a:lnTo>
                <a:lnTo>
                  <a:pt x="9987255" y="6201"/>
                </a:lnTo>
                <a:lnTo>
                  <a:pt x="9941048" y="0"/>
                </a:lnTo>
                <a:lnTo>
                  <a:pt x="173735" y="0"/>
                </a:lnTo>
                <a:lnTo>
                  <a:pt x="127529" y="6201"/>
                </a:lnTo>
                <a:lnTo>
                  <a:pt x="86021" y="23706"/>
                </a:lnTo>
                <a:lnTo>
                  <a:pt x="50863" y="50863"/>
                </a:lnTo>
                <a:lnTo>
                  <a:pt x="23706" y="86021"/>
                </a:lnTo>
                <a:lnTo>
                  <a:pt x="6201" y="127529"/>
                </a:lnTo>
                <a:lnTo>
                  <a:pt x="0" y="173735"/>
                </a:lnTo>
                <a:lnTo>
                  <a:pt x="0" y="870203"/>
                </a:lnTo>
                <a:lnTo>
                  <a:pt x="6201" y="916410"/>
                </a:lnTo>
                <a:lnTo>
                  <a:pt x="23706" y="957918"/>
                </a:lnTo>
                <a:lnTo>
                  <a:pt x="50863" y="993076"/>
                </a:lnTo>
                <a:lnTo>
                  <a:pt x="86021" y="1020233"/>
                </a:lnTo>
                <a:lnTo>
                  <a:pt x="127529" y="1037738"/>
                </a:lnTo>
                <a:lnTo>
                  <a:pt x="173735" y="1043939"/>
                </a:lnTo>
                <a:lnTo>
                  <a:pt x="9941048" y="1043939"/>
                </a:lnTo>
                <a:lnTo>
                  <a:pt x="9987255" y="1037738"/>
                </a:lnTo>
                <a:lnTo>
                  <a:pt x="10028763" y="1020233"/>
                </a:lnTo>
                <a:lnTo>
                  <a:pt x="10063921" y="993076"/>
                </a:lnTo>
                <a:lnTo>
                  <a:pt x="10091078" y="957918"/>
                </a:lnTo>
                <a:lnTo>
                  <a:pt x="10108582" y="916410"/>
                </a:lnTo>
                <a:lnTo>
                  <a:pt x="10114784" y="87020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5300" y="827632"/>
            <a:ext cx="9022715" cy="34588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  <a:p>
            <a:pPr marL="78105">
              <a:lnSpc>
                <a:spcPct val="100000"/>
              </a:lnSpc>
              <a:spcBef>
                <a:spcPts val="590"/>
              </a:spcBef>
            </a:pPr>
            <a:r>
              <a:rPr sz="1550" dirty="0">
                <a:latin typeface="Tahoma"/>
                <a:cs typeface="Tahoma"/>
              </a:rPr>
              <a:t>Состоит</a:t>
            </a:r>
            <a:r>
              <a:rPr sz="1550" spc="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из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3</a:t>
            </a:r>
            <a:r>
              <a:rPr sz="1550" spc="1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блоков: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Общие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сведения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Обучение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гражданина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Будущая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трудовая</a:t>
            </a:r>
            <a:r>
              <a:rPr sz="1550" spc="2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деятельность</a:t>
            </a:r>
            <a:r>
              <a:rPr sz="1550" spc="22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гражданина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ahoma"/>
              <a:buAutoNum type="arabicPeriod"/>
            </a:pPr>
            <a:endParaRPr sz="1500">
              <a:latin typeface="Tahoma"/>
              <a:cs typeface="Tahoma"/>
            </a:endParaRPr>
          </a:p>
          <a:p>
            <a:pPr marL="4191635" lvl="1" indent="-401320">
              <a:lnSpc>
                <a:spcPct val="100000"/>
              </a:lnSpc>
              <a:buAutoNum type="arabicPeriod"/>
              <a:tabLst>
                <a:tab pos="4191635" algn="l"/>
              </a:tabLst>
            </a:pPr>
            <a:r>
              <a:rPr sz="2100" b="1" dirty="0">
                <a:latin typeface="Tahoma"/>
                <a:cs typeface="Tahoma"/>
              </a:rPr>
              <a:t>Общие</a:t>
            </a:r>
            <a:r>
              <a:rPr sz="2100" spc="10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сведения</a:t>
            </a:r>
            <a:endParaRPr sz="210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515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Полное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наименование</a:t>
            </a:r>
            <a:r>
              <a:rPr sz="2100" spc="12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заказчика</a:t>
            </a:r>
            <a:endParaRPr sz="210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505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Количество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договоров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</a:t>
            </a:r>
            <a:r>
              <a:rPr sz="2100" spc="1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ЦО,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которые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заказчик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намерен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заключить</a:t>
            </a:r>
            <a:endParaRPr sz="210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515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Кому</a:t>
            </a:r>
            <a:r>
              <a:rPr sz="2100" spc="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адресовано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предложение</a:t>
            </a:r>
            <a:endParaRPr sz="210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505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Требования,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предъявляемые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гражданам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(п.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23</a:t>
            </a:r>
            <a:r>
              <a:rPr sz="2100" spc="1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Положения)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7731" y="5259118"/>
            <a:ext cx="64077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3485" marR="5080" indent="-1201420">
              <a:lnSpc>
                <a:spcPct val="120000"/>
              </a:lnSpc>
              <a:spcBef>
                <a:spcPts val="100"/>
              </a:spcBef>
            </a:pPr>
            <a:r>
              <a:rPr sz="175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Важно</a:t>
            </a:r>
            <a:r>
              <a:rPr sz="1750" b="1" dirty="0">
                <a:latin typeface="Tahoma"/>
                <a:cs typeface="Tahoma"/>
              </a:rPr>
              <a:t>: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заказчик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обязан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заключить</a:t>
            </a:r>
            <a:r>
              <a:rPr sz="1750" spc="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столько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договоров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о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ahoma"/>
                <a:cs typeface="Tahoma"/>
              </a:rPr>
              <a:t>ЦО,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сколько</a:t>
            </a:r>
            <a:r>
              <a:rPr sz="1750" spc="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было</a:t>
            </a:r>
            <a:r>
              <a:rPr sz="1750" spc="1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указано</a:t>
            </a:r>
            <a:r>
              <a:rPr sz="1750" spc="9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ahoma"/>
                <a:cs typeface="Tahoma"/>
              </a:rPr>
              <a:t>в</a:t>
            </a:r>
            <a:r>
              <a:rPr sz="1750" spc="10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ahoma"/>
                <a:cs typeface="Tahoma"/>
              </a:rPr>
              <a:t>предложении.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00" y="897127"/>
            <a:ext cx="3676015" cy="749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ahoma"/>
              <a:cs typeface="Tahoma"/>
            </a:endParaRPr>
          </a:p>
          <a:p>
            <a:pPr marL="466725">
              <a:lnSpc>
                <a:spcPct val="100000"/>
              </a:lnSpc>
              <a:tabLst>
                <a:tab pos="766445" algn="l"/>
              </a:tabLst>
            </a:pPr>
            <a:r>
              <a:rPr sz="1550" spc="-50" dirty="0">
                <a:latin typeface="Tahoma"/>
                <a:cs typeface="Tahoma"/>
              </a:rPr>
              <a:t>‒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dirty="0">
                <a:latin typeface="Tahoma"/>
                <a:cs typeface="Tahoma"/>
              </a:rPr>
              <a:t>Кому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адресовано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предложение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7519" y="1822703"/>
            <a:ext cx="4813300" cy="4274820"/>
            <a:chOff x="167519" y="1822703"/>
            <a:chExt cx="4813300" cy="4274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519" y="1822703"/>
              <a:ext cx="4812791" cy="42748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5933" y="4954523"/>
              <a:ext cx="1610995" cy="326390"/>
            </a:xfrm>
            <a:custGeom>
              <a:avLst/>
              <a:gdLst/>
              <a:ahLst/>
              <a:cxnLst/>
              <a:rect l="l" t="t" r="r" b="b"/>
              <a:pathLst>
                <a:path w="1610995" h="326389">
                  <a:moveTo>
                    <a:pt x="0" y="0"/>
                  </a:moveTo>
                  <a:lnTo>
                    <a:pt x="0" y="326135"/>
                  </a:lnTo>
                  <a:lnTo>
                    <a:pt x="1610867" y="326135"/>
                  </a:lnTo>
                  <a:lnTo>
                    <a:pt x="1610867" y="0"/>
                  </a:lnTo>
                  <a:lnTo>
                    <a:pt x="0" y="0"/>
                  </a:lnTo>
                  <a:close/>
                </a:path>
              </a:pathLst>
            </a:custGeom>
            <a:ln w="33411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1074" y="5023104"/>
              <a:ext cx="2269490" cy="151130"/>
            </a:xfrm>
            <a:custGeom>
              <a:avLst/>
              <a:gdLst/>
              <a:ahLst/>
              <a:cxnLst/>
              <a:rect l="l" t="t" r="r" b="b"/>
              <a:pathLst>
                <a:path w="2269490" h="151129">
                  <a:moveTo>
                    <a:pt x="2144268" y="100584"/>
                  </a:moveTo>
                  <a:lnTo>
                    <a:pt x="2144268" y="50292"/>
                  </a:lnTo>
                  <a:lnTo>
                    <a:pt x="0" y="50292"/>
                  </a:lnTo>
                  <a:lnTo>
                    <a:pt x="0" y="100584"/>
                  </a:lnTo>
                  <a:lnTo>
                    <a:pt x="2144268" y="100584"/>
                  </a:lnTo>
                  <a:close/>
                </a:path>
                <a:path w="2269490" h="151129">
                  <a:moveTo>
                    <a:pt x="2269236" y="76200"/>
                  </a:moveTo>
                  <a:lnTo>
                    <a:pt x="2118360" y="0"/>
                  </a:lnTo>
                  <a:lnTo>
                    <a:pt x="2118360" y="50292"/>
                  </a:lnTo>
                  <a:lnTo>
                    <a:pt x="2144268" y="50292"/>
                  </a:lnTo>
                  <a:lnTo>
                    <a:pt x="2144268" y="138052"/>
                  </a:lnTo>
                  <a:lnTo>
                    <a:pt x="2269236" y="76200"/>
                  </a:lnTo>
                  <a:close/>
                </a:path>
                <a:path w="2269490" h="151129">
                  <a:moveTo>
                    <a:pt x="2144268" y="138052"/>
                  </a:moveTo>
                  <a:lnTo>
                    <a:pt x="2144268" y="100584"/>
                  </a:lnTo>
                  <a:lnTo>
                    <a:pt x="2118360" y="100584"/>
                  </a:lnTo>
                  <a:lnTo>
                    <a:pt x="2118360" y="150876"/>
                  </a:lnTo>
                  <a:lnTo>
                    <a:pt x="2144268" y="138052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6174" y="1720261"/>
            <a:ext cx="4504944" cy="42854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00" y="897127"/>
            <a:ext cx="274510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619" y="1245108"/>
            <a:ext cx="10066020" cy="5440680"/>
            <a:chOff x="205619" y="1245108"/>
            <a:chExt cx="10066020" cy="5440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619" y="1245108"/>
              <a:ext cx="4398264" cy="54406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5077" y="5704332"/>
              <a:ext cx="3957954" cy="325120"/>
            </a:xfrm>
            <a:custGeom>
              <a:avLst/>
              <a:gdLst/>
              <a:ahLst/>
              <a:cxnLst/>
              <a:rect l="l" t="t" r="r" b="b"/>
              <a:pathLst>
                <a:path w="3957954" h="325120">
                  <a:moveTo>
                    <a:pt x="0" y="0"/>
                  </a:moveTo>
                  <a:lnTo>
                    <a:pt x="0" y="324611"/>
                  </a:lnTo>
                  <a:lnTo>
                    <a:pt x="3957827" y="324611"/>
                  </a:lnTo>
                  <a:lnTo>
                    <a:pt x="3957827" y="0"/>
                  </a:lnTo>
                  <a:lnTo>
                    <a:pt x="0" y="0"/>
                  </a:lnTo>
                  <a:close/>
                </a:path>
              </a:pathLst>
            </a:custGeom>
            <a:ln w="33411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7594" y="1546159"/>
              <a:ext cx="4924044" cy="44705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03882" y="5833872"/>
              <a:ext cx="815340" cy="149860"/>
            </a:xfrm>
            <a:custGeom>
              <a:avLst/>
              <a:gdLst/>
              <a:ahLst/>
              <a:cxnLst/>
              <a:rect l="l" t="t" r="r" b="b"/>
              <a:pathLst>
                <a:path w="815339" h="149860">
                  <a:moveTo>
                    <a:pt x="688848" y="99060"/>
                  </a:moveTo>
                  <a:lnTo>
                    <a:pt x="688848" y="50292"/>
                  </a:lnTo>
                  <a:lnTo>
                    <a:pt x="0" y="50292"/>
                  </a:lnTo>
                  <a:lnTo>
                    <a:pt x="0" y="99060"/>
                  </a:lnTo>
                  <a:lnTo>
                    <a:pt x="688848" y="99060"/>
                  </a:lnTo>
                  <a:close/>
                </a:path>
                <a:path w="815339" h="149860">
                  <a:moveTo>
                    <a:pt x="815340" y="74676"/>
                  </a:moveTo>
                  <a:lnTo>
                    <a:pt x="664464" y="0"/>
                  </a:lnTo>
                  <a:lnTo>
                    <a:pt x="664464" y="50292"/>
                  </a:lnTo>
                  <a:lnTo>
                    <a:pt x="688848" y="50292"/>
                  </a:lnTo>
                  <a:lnTo>
                    <a:pt x="688848" y="137283"/>
                  </a:lnTo>
                  <a:lnTo>
                    <a:pt x="815340" y="74676"/>
                  </a:lnTo>
                  <a:close/>
                </a:path>
                <a:path w="815339" h="149860">
                  <a:moveTo>
                    <a:pt x="688848" y="137283"/>
                  </a:moveTo>
                  <a:lnTo>
                    <a:pt x="688848" y="99060"/>
                  </a:lnTo>
                  <a:lnTo>
                    <a:pt x="664464" y="99060"/>
                  </a:lnTo>
                  <a:lnTo>
                    <a:pt x="664464" y="149352"/>
                  </a:lnTo>
                  <a:lnTo>
                    <a:pt x="688848" y="137283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00" y="827632"/>
            <a:ext cx="10156190" cy="45466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550" b="1" dirty="0">
                <a:latin typeface="Tahoma"/>
                <a:cs typeface="Tahoma"/>
              </a:rPr>
              <a:t>Предложения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ahoma"/>
                <a:cs typeface="Tahoma"/>
              </a:rPr>
              <a:t>заказчиков</a:t>
            </a:r>
            <a:endParaRPr sz="1550">
              <a:latin typeface="Tahoma"/>
              <a:cs typeface="Tahoma"/>
            </a:endParaRPr>
          </a:p>
          <a:p>
            <a:pPr marL="78105">
              <a:lnSpc>
                <a:spcPct val="100000"/>
              </a:lnSpc>
              <a:spcBef>
                <a:spcPts val="590"/>
              </a:spcBef>
            </a:pPr>
            <a:r>
              <a:rPr sz="1550" dirty="0">
                <a:latin typeface="Tahoma"/>
                <a:cs typeface="Tahoma"/>
              </a:rPr>
              <a:t>Состоит</a:t>
            </a:r>
            <a:r>
              <a:rPr sz="1550" spc="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из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3</a:t>
            </a:r>
            <a:r>
              <a:rPr sz="1550" spc="1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блоков: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Общие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сведения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Обучение</a:t>
            </a:r>
            <a:r>
              <a:rPr sz="1550" spc="19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гражданина</a:t>
            </a:r>
            <a:endParaRPr sz="1550">
              <a:latin typeface="Tahoma"/>
              <a:cs typeface="Tahoma"/>
            </a:endParaRPr>
          </a:p>
          <a:p>
            <a:pPr marL="378460" indent="-30035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378460" algn="l"/>
              </a:tabLst>
            </a:pPr>
            <a:r>
              <a:rPr sz="1550" dirty="0">
                <a:latin typeface="Tahoma"/>
                <a:cs typeface="Tahoma"/>
              </a:rPr>
              <a:t>Будущая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трудовая</a:t>
            </a:r>
            <a:r>
              <a:rPr sz="1550" spc="2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деятельность</a:t>
            </a:r>
            <a:r>
              <a:rPr sz="1550" spc="22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гражданина</a:t>
            </a:r>
            <a:endParaRPr sz="15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ahoma"/>
              <a:cs typeface="Tahoma"/>
            </a:endParaRPr>
          </a:p>
          <a:p>
            <a:pPr marL="3386454">
              <a:lnSpc>
                <a:spcPct val="100000"/>
              </a:lnSpc>
              <a:tabLst>
                <a:tab pos="3787775" algn="l"/>
              </a:tabLst>
            </a:pPr>
            <a:r>
              <a:rPr sz="2100" b="1" spc="-25" dirty="0">
                <a:latin typeface="Tahoma"/>
                <a:cs typeface="Tahoma"/>
              </a:rPr>
              <a:t>2.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b="1" dirty="0">
                <a:latin typeface="Tahoma"/>
                <a:cs typeface="Tahoma"/>
              </a:rPr>
              <a:t>Обучение</a:t>
            </a:r>
            <a:r>
              <a:rPr sz="2100" spc="9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ahoma"/>
                <a:cs typeface="Tahoma"/>
              </a:rPr>
              <a:t>гражданина</a:t>
            </a:r>
            <a:endParaRPr sz="210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515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Характеристики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образовательной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программы</a:t>
            </a:r>
            <a:endParaRPr sz="2100">
              <a:latin typeface="Tahoma"/>
              <a:cs typeface="Tahoma"/>
            </a:endParaRPr>
          </a:p>
          <a:p>
            <a:pPr marL="1013460">
              <a:lnSpc>
                <a:spcPct val="100000"/>
              </a:lnSpc>
              <a:spcBef>
                <a:spcPts val="490"/>
              </a:spcBef>
              <a:tabLst>
                <a:tab pos="1315085" algn="l"/>
              </a:tabLst>
            </a:pPr>
            <a:r>
              <a:rPr sz="1550" spc="-50" dirty="0">
                <a:latin typeface="Tahoma"/>
                <a:cs typeface="Tahoma"/>
              </a:rPr>
              <a:t>‒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dirty="0">
                <a:latin typeface="Tahoma"/>
                <a:cs typeface="Tahoma"/>
              </a:rPr>
              <a:t>Уровень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образования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(СПО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или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ahoma"/>
                <a:cs typeface="Tahoma"/>
              </a:rPr>
              <a:t>ВО)</a:t>
            </a:r>
            <a:endParaRPr sz="1550">
              <a:latin typeface="Tahoma"/>
              <a:cs typeface="Tahoma"/>
            </a:endParaRPr>
          </a:p>
          <a:p>
            <a:pPr marL="1013460">
              <a:lnSpc>
                <a:spcPct val="100000"/>
              </a:lnSpc>
              <a:spcBef>
                <a:spcPts val="409"/>
              </a:spcBef>
              <a:tabLst>
                <a:tab pos="1315085" algn="l"/>
              </a:tabLst>
            </a:pPr>
            <a:r>
              <a:rPr sz="1550" spc="-50" dirty="0">
                <a:latin typeface="Tahoma"/>
                <a:cs typeface="Tahoma"/>
              </a:rPr>
              <a:t>‒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dirty="0">
                <a:latin typeface="Tahoma"/>
                <a:cs typeface="Tahoma"/>
              </a:rPr>
              <a:t>Профессия,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направление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подготовки/специальность</a:t>
            </a:r>
            <a:endParaRPr sz="1550">
              <a:latin typeface="Tahoma"/>
              <a:cs typeface="Tahoma"/>
            </a:endParaRPr>
          </a:p>
          <a:p>
            <a:pPr marL="1013460">
              <a:lnSpc>
                <a:spcPct val="100000"/>
              </a:lnSpc>
              <a:spcBef>
                <a:spcPts val="420"/>
              </a:spcBef>
              <a:tabLst>
                <a:tab pos="1315085" algn="l"/>
              </a:tabLst>
            </a:pPr>
            <a:r>
              <a:rPr sz="1550" spc="-50" dirty="0">
                <a:latin typeface="Tahoma"/>
                <a:cs typeface="Tahoma"/>
              </a:rPr>
              <a:t>‒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dirty="0">
                <a:latin typeface="Tahoma"/>
                <a:cs typeface="Tahoma"/>
              </a:rPr>
              <a:t>Вуз</a:t>
            </a:r>
            <a:r>
              <a:rPr sz="1550" spc="14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ahoma"/>
                <a:cs typeface="Tahoma"/>
              </a:rPr>
              <a:t>(СПО)</a:t>
            </a:r>
            <a:endParaRPr sz="1550">
              <a:latin typeface="Tahoma"/>
              <a:cs typeface="Tahoma"/>
            </a:endParaRPr>
          </a:p>
          <a:p>
            <a:pPr marL="1013460">
              <a:lnSpc>
                <a:spcPct val="100000"/>
              </a:lnSpc>
              <a:spcBef>
                <a:spcPts val="409"/>
              </a:spcBef>
              <a:tabLst>
                <a:tab pos="1315085" algn="l"/>
              </a:tabLst>
            </a:pPr>
            <a:r>
              <a:rPr sz="1550" spc="-50" dirty="0">
                <a:latin typeface="Tahoma"/>
                <a:cs typeface="Tahoma"/>
              </a:rPr>
              <a:t>‒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dirty="0">
                <a:latin typeface="Tahoma"/>
                <a:cs typeface="Tahoma"/>
              </a:rPr>
              <a:t>Форма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обучения</a:t>
            </a:r>
            <a:endParaRPr sz="1550">
              <a:latin typeface="Tahoma"/>
              <a:cs typeface="Tahoma"/>
            </a:endParaRPr>
          </a:p>
          <a:p>
            <a:pPr marL="1013460">
              <a:lnSpc>
                <a:spcPct val="100000"/>
              </a:lnSpc>
              <a:spcBef>
                <a:spcPts val="405"/>
              </a:spcBef>
              <a:tabLst>
                <a:tab pos="1315085" algn="l"/>
              </a:tabLst>
            </a:pPr>
            <a:r>
              <a:rPr sz="1550" spc="-50" dirty="0">
                <a:latin typeface="Tahoma"/>
                <a:cs typeface="Tahoma"/>
              </a:rPr>
              <a:t>‒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dirty="0">
                <a:latin typeface="Tahoma"/>
                <a:cs typeface="Tahoma"/>
              </a:rPr>
              <a:t>Направленность</a:t>
            </a:r>
            <a:r>
              <a:rPr sz="1550" spc="2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(профиль)</a:t>
            </a:r>
            <a:r>
              <a:rPr sz="1550" spc="2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образовательной</a:t>
            </a:r>
            <a:r>
              <a:rPr sz="1550" spc="24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программы</a:t>
            </a:r>
            <a:endParaRPr sz="155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434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Требования</a:t>
            </a:r>
            <a:r>
              <a:rPr sz="2100" spc="1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к</a:t>
            </a:r>
            <a:r>
              <a:rPr sz="2100" spc="1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успеваемости</a:t>
            </a:r>
            <a:r>
              <a:rPr sz="2100" spc="1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гражданина</a:t>
            </a:r>
            <a:r>
              <a:rPr sz="2100" spc="1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(если</a:t>
            </a:r>
            <a:r>
              <a:rPr sz="1550" spc="1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по</a:t>
            </a:r>
            <a:r>
              <a:rPr sz="1550" spc="1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квоте,</a:t>
            </a:r>
            <a:r>
              <a:rPr sz="1550" spc="114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то</a:t>
            </a:r>
            <a:r>
              <a:rPr sz="1550" spc="1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влияет</a:t>
            </a:r>
            <a:r>
              <a:rPr sz="1550" spc="12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на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ahoma"/>
                <a:cs typeface="Tahoma"/>
              </a:rPr>
              <a:t>меры</a:t>
            </a:r>
            <a:r>
              <a:rPr sz="1550" spc="13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ahoma"/>
                <a:cs typeface="Tahoma"/>
              </a:rPr>
              <a:t>поддержки)</a:t>
            </a:r>
            <a:endParaRPr sz="1550">
              <a:latin typeface="Tahoma"/>
              <a:cs typeface="Tahoma"/>
            </a:endParaRPr>
          </a:p>
          <a:p>
            <a:pPr marL="382905">
              <a:lnSpc>
                <a:spcPct val="100000"/>
              </a:lnSpc>
              <a:spcBef>
                <a:spcPts val="515"/>
              </a:spcBef>
              <a:tabLst>
                <a:tab pos="682625" algn="l"/>
              </a:tabLst>
            </a:pPr>
            <a:r>
              <a:rPr sz="2100" spc="-50" dirty="0">
                <a:latin typeface="Tahoma"/>
                <a:cs typeface="Tahoma"/>
              </a:rPr>
              <a:t>‒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Tahoma"/>
                <a:cs typeface="Tahoma"/>
              </a:rPr>
              <a:t>Меры</a:t>
            </a:r>
            <a:r>
              <a:rPr sz="2100" spc="1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поддержки</a:t>
            </a:r>
            <a:r>
              <a:rPr sz="2100" spc="1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в</a:t>
            </a:r>
            <a:r>
              <a:rPr sz="2100" spc="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ahoma"/>
                <a:cs typeface="Tahoma"/>
              </a:rPr>
              <a:t>процессе</a:t>
            </a:r>
            <a:r>
              <a:rPr sz="2100" spc="1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ahoma"/>
                <a:cs typeface="Tahoma"/>
              </a:rPr>
              <a:t>обучения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1166</Words>
  <Application>Microsoft Office PowerPoint</Application>
  <PresentationFormat>Произвольный</PresentationFormat>
  <Paragraphs>310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Helvetica</vt:lpstr>
      <vt:lpstr>Tahoma</vt:lpstr>
      <vt:lpstr>Times New Roman</vt:lpstr>
      <vt:lpstr>Office Theme</vt:lpstr>
      <vt:lpstr>Заключение целевых договоров (Постановление Правительства РФ № 555 от 27.04.2024 г.)</vt:lpstr>
      <vt:lpstr>Презентация PowerPoint</vt:lpstr>
      <vt:lpstr>https://trudvsem.ru/</vt:lpstr>
      <vt:lpstr>https://trudvsem.ru/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ЗАКАЗЧИК</vt:lpstr>
      <vt:lpstr>ВАЖНО! Договоры, заключенные до 01 мая 2024 года</vt:lpstr>
      <vt:lpstr>ЗАКАЗЧИК</vt:lpstr>
      <vt:lpstr>ГРАЖДАНИН</vt:lpstr>
      <vt:lpstr>ГРАЖДАНИН</vt:lpstr>
      <vt:lpstr>Презентация PowerPoint</vt:lpstr>
      <vt:lpstr>Презентация PowerPoint</vt:lpstr>
      <vt:lpstr>Презентация PowerPoint</vt:lpstr>
      <vt:lpstr>ВУЗ (СПО)</vt:lpstr>
      <vt:lpstr>ЗАКАЗЧИКУ</vt:lpstr>
      <vt:lpstr>ГРАЖДАНИНУ</vt:lpstr>
      <vt:lpstr>Заключение договора о целевом обучении</vt:lpstr>
      <vt:lpstr>Не позднее 10 рабочих дней после заключения договора о ЦО гражданин в письменной форме</vt:lpstr>
      <vt:lpstr>Презентация PowerPoint</vt:lpstr>
      <vt:lpstr>Презентация PowerPoint</vt:lpstr>
      <vt:lpstr>ГСГУ, г. Коломна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&lt;4D6963726F736F667420506F776572506F696E74202D20C7E0EAEBFEF7E5EDE8E520F6E5EBE5E2FBF520E4EEE3EEE2EEF0EEE22E70707478&gt;</dc:title>
  <dc:creator>Secretary 113</dc:creator>
  <cp:lastModifiedBy>Тихонов Максим Сергеевич</cp:lastModifiedBy>
  <cp:revision>2</cp:revision>
  <dcterms:created xsi:type="dcterms:W3CDTF">2025-02-19T07:12:22Z</dcterms:created>
  <dcterms:modified xsi:type="dcterms:W3CDTF">2025-02-19T08:09:40Z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2025-02-19T00:00:00Z</vt:filetime>
  </property>
  <property fmtid="{D5CDD505-2E9C-101B-9397-08002B2CF9AE}" pid="5" name="Producer">
    <vt:lpwstr>GPL Ghostscript 9.06</vt:lpwstr>
  </property>
</Properties>
</file>